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1013" r:id="rId4"/>
    <p:sldId id="1014" r:id="rId5"/>
    <p:sldId id="1015" r:id="rId6"/>
    <p:sldId id="1016" r:id="rId7"/>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660066"/>
    <a:srgbClr val="000066"/>
    <a:srgbClr val="5B0A01"/>
    <a:srgbClr val="003300"/>
    <a:srgbClr val="FFFF00"/>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587" autoAdjust="0"/>
  </p:normalViewPr>
  <p:slideViewPr>
    <p:cSldViewPr>
      <p:cViewPr varScale="1">
        <p:scale>
          <a:sx n="80" d="100"/>
          <a:sy n="80" d="100"/>
        </p:scale>
        <p:origin x="754" y="6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5D4C4E9-4F47-4547-86E6-B1D5F048514C}" type="slidenum">
              <a:rPr lang="en-US" altLang="en-US"/>
              <a:pPr/>
              <a:t>‹#›</a:t>
            </a:fld>
            <a:endParaRPr lang="en-US" altLang="en-US"/>
          </a:p>
        </p:txBody>
      </p:sp>
    </p:spTree>
    <p:extLst>
      <p:ext uri="{BB962C8B-B14F-4D97-AF65-F5344CB8AC3E}">
        <p14:creationId xmlns:p14="http://schemas.microsoft.com/office/powerpoint/2010/main" val="3599779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a:t>
            </a:fld>
            <a:endParaRPr lang="en-US" altLang="en-US"/>
          </a:p>
        </p:txBody>
      </p:sp>
    </p:spTree>
    <p:extLst>
      <p:ext uri="{BB962C8B-B14F-4D97-AF65-F5344CB8AC3E}">
        <p14:creationId xmlns:p14="http://schemas.microsoft.com/office/powerpoint/2010/main" val="612243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a:t>
            </a:fld>
            <a:endParaRPr lang="en-US" altLang="en-US"/>
          </a:p>
        </p:txBody>
      </p:sp>
    </p:spTree>
    <p:extLst>
      <p:ext uri="{BB962C8B-B14F-4D97-AF65-F5344CB8AC3E}">
        <p14:creationId xmlns:p14="http://schemas.microsoft.com/office/powerpoint/2010/main" val="2468846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a:t>
            </a:fld>
            <a:endParaRPr lang="en-US" altLang="en-US"/>
          </a:p>
        </p:txBody>
      </p:sp>
    </p:spTree>
    <p:extLst>
      <p:ext uri="{BB962C8B-B14F-4D97-AF65-F5344CB8AC3E}">
        <p14:creationId xmlns:p14="http://schemas.microsoft.com/office/powerpoint/2010/main" val="3843456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a:t>
            </a:fld>
            <a:endParaRPr lang="en-US" altLang="en-US"/>
          </a:p>
        </p:txBody>
      </p:sp>
    </p:spTree>
    <p:extLst>
      <p:ext uri="{BB962C8B-B14F-4D97-AF65-F5344CB8AC3E}">
        <p14:creationId xmlns:p14="http://schemas.microsoft.com/office/powerpoint/2010/main" val="1769522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a:t>
            </a:fld>
            <a:endParaRPr lang="en-US" altLang="en-US"/>
          </a:p>
        </p:txBody>
      </p:sp>
    </p:spTree>
    <p:extLst>
      <p:ext uri="{BB962C8B-B14F-4D97-AF65-F5344CB8AC3E}">
        <p14:creationId xmlns:p14="http://schemas.microsoft.com/office/powerpoint/2010/main" val="148629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a:t>
            </a:fld>
            <a:endParaRPr lang="en-US" altLang="en-US"/>
          </a:p>
        </p:txBody>
      </p:sp>
    </p:spTree>
    <p:extLst>
      <p:ext uri="{BB962C8B-B14F-4D97-AF65-F5344CB8AC3E}">
        <p14:creationId xmlns:p14="http://schemas.microsoft.com/office/powerpoint/2010/main" val="902892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08FC01-E4B9-4A48-A7B0-B112FDB77899}" type="slidenum">
              <a:rPr lang="en-US" altLang="en-US"/>
              <a:pPr/>
              <a:t>‹#›</a:t>
            </a:fld>
            <a:endParaRPr lang="en-US" altLang="en-US"/>
          </a:p>
        </p:txBody>
      </p:sp>
    </p:spTree>
    <p:extLst>
      <p:ext uri="{BB962C8B-B14F-4D97-AF65-F5344CB8AC3E}">
        <p14:creationId xmlns:p14="http://schemas.microsoft.com/office/powerpoint/2010/main" val="422755100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17B6AF-0E47-430D-B3EC-42C317077782}" type="slidenum">
              <a:rPr lang="en-US" altLang="en-US"/>
              <a:pPr/>
              <a:t>‹#›</a:t>
            </a:fld>
            <a:endParaRPr lang="en-US" altLang="en-US"/>
          </a:p>
        </p:txBody>
      </p:sp>
    </p:spTree>
    <p:extLst>
      <p:ext uri="{BB962C8B-B14F-4D97-AF65-F5344CB8AC3E}">
        <p14:creationId xmlns:p14="http://schemas.microsoft.com/office/powerpoint/2010/main" val="1721439723"/>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C9AB47-65E4-4869-ADAB-F40AC49744AD}" type="slidenum">
              <a:rPr lang="en-US" altLang="en-US"/>
              <a:pPr/>
              <a:t>‹#›</a:t>
            </a:fld>
            <a:endParaRPr lang="en-US" altLang="en-US"/>
          </a:p>
        </p:txBody>
      </p:sp>
    </p:spTree>
    <p:extLst>
      <p:ext uri="{BB962C8B-B14F-4D97-AF65-F5344CB8AC3E}">
        <p14:creationId xmlns:p14="http://schemas.microsoft.com/office/powerpoint/2010/main" val="387794535"/>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6A039B-E97C-4880-A6FA-B44485C9B16A}" type="slidenum">
              <a:rPr lang="en-US" altLang="en-US"/>
              <a:pPr/>
              <a:t>‹#›</a:t>
            </a:fld>
            <a:endParaRPr lang="en-US" altLang="en-US"/>
          </a:p>
        </p:txBody>
      </p:sp>
    </p:spTree>
    <p:extLst>
      <p:ext uri="{BB962C8B-B14F-4D97-AF65-F5344CB8AC3E}">
        <p14:creationId xmlns:p14="http://schemas.microsoft.com/office/powerpoint/2010/main" val="170885704"/>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860BD9-0A15-4267-A6D0-EC16029C322D}" type="slidenum">
              <a:rPr lang="en-US" altLang="en-US"/>
              <a:pPr/>
              <a:t>‹#›</a:t>
            </a:fld>
            <a:endParaRPr lang="en-US" altLang="en-US"/>
          </a:p>
        </p:txBody>
      </p:sp>
    </p:spTree>
    <p:extLst>
      <p:ext uri="{BB962C8B-B14F-4D97-AF65-F5344CB8AC3E}">
        <p14:creationId xmlns:p14="http://schemas.microsoft.com/office/powerpoint/2010/main" val="1944159511"/>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0F24B2F-830A-4C63-92EA-15413A18AF96}" type="slidenum">
              <a:rPr lang="en-US" altLang="en-US"/>
              <a:pPr/>
              <a:t>‹#›</a:t>
            </a:fld>
            <a:endParaRPr lang="en-US" altLang="en-US"/>
          </a:p>
        </p:txBody>
      </p:sp>
    </p:spTree>
    <p:extLst>
      <p:ext uri="{BB962C8B-B14F-4D97-AF65-F5344CB8AC3E}">
        <p14:creationId xmlns:p14="http://schemas.microsoft.com/office/powerpoint/2010/main" val="2037663576"/>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410ED03-7D7C-4971-9138-C571A618367B}" type="slidenum">
              <a:rPr lang="en-US" altLang="en-US"/>
              <a:pPr/>
              <a:t>‹#›</a:t>
            </a:fld>
            <a:endParaRPr lang="en-US" altLang="en-US"/>
          </a:p>
        </p:txBody>
      </p:sp>
    </p:spTree>
    <p:extLst>
      <p:ext uri="{BB962C8B-B14F-4D97-AF65-F5344CB8AC3E}">
        <p14:creationId xmlns:p14="http://schemas.microsoft.com/office/powerpoint/2010/main" val="2563656324"/>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DE00291-7BFD-4C16-B5C1-2852455F13FF}" type="slidenum">
              <a:rPr lang="en-US" altLang="en-US"/>
              <a:pPr/>
              <a:t>‹#›</a:t>
            </a:fld>
            <a:endParaRPr lang="en-US" altLang="en-US"/>
          </a:p>
        </p:txBody>
      </p:sp>
    </p:spTree>
    <p:extLst>
      <p:ext uri="{BB962C8B-B14F-4D97-AF65-F5344CB8AC3E}">
        <p14:creationId xmlns:p14="http://schemas.microsoft.com/office/powerpoint/2010/main" val="1658740509"/>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36CD0AC-FC5C-413F-8CFC-0058E2FE7612}" type="slidenum">
              <a:rPr lang="en-US" altLang="en-US"/>
              <a:pPr/>
              <a:t>‹#›</a:t>
            </a:fld>
            <a:endParaRPr lang="en-US" altLang="en-US"/>
          </a:p>
        </p:txBody>
      </p:sp>
    </p:spTree>
    <p:extLst>
      <p:ext uri="{BB962C8B-B14F-4D97-AF65-F5344CB8AC3E}">
        <p14:creationId xmlns:p14="http://schemas.microsoft.com/office/powerpoint/2010/main" val="223674592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2840F5-5779-48E2-9788-FA9DBE047B71}" type="slidenum">
              <a:rPr lang="en-US" altLang="en-US"/>
              <a:pPr/>
              <a:t>‹#›</a:t>
            </a:fld>
            <a:endParaRPr lang="en-US" altLang="en-US"/>
          </a:p>
        </p:txBody>
      </p:sp>
    </p:spTree>
    <p:extLst>
      <p:ext uri="{BB962C8B-B14F-4D97-AF65-F5344CB8AC3E}">
        <p14:creationId xmlns:p14="http://schemas.microsoft.com/office/powerpoint/2010/main" val="3315366290"/>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E5140D9-86AE-4A24-876D-F10ECABF7B80}" type="slidenum">
              <a:rPr lang="en-US" altLang="en-US"/>
              <a:pPr/>
              <a:t>‹#›</a:t>
            </a:fld>
            <a:endParaRPr lang="en-US" altLang="en-US"/>
          </a:p>
        </p:txBody>
      </p:sp>
    </p:spTree>
    <p:extLst>
      <p:ext uri="{BB962C8B-B14F-4D97-AF65-F5344CB8AC3E}">
        <p14:creationId xmlns:p14="http://schemas.microsoft.com/office/powerpoint/2010/main" val="2033867115"/>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064A2A5-749E-4E1B-AE12-729A854FEE5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4800" b="1" i="1" dirty="0">
                <a:effectLst>
                  <a:outerShdw blurRad="38100" dist="38100" dir="2700000" algn="tl">
                    <a:srgbClr val="000000"/>
                  </a:outerShdw>
                </a:effectLst>
              </a:rPr>
              <a:t>Remember Me – Understanding the Significance of the Lord’s Supper</a:t>
            </a:r>
            <a:br>
              <a:rPr lang="en-US" altLang="en-US" sz="4800" b="1" i="1" dirty="0">
                <a:effectLst>
                  <a:outerShdw blurRad="38100" dist="38100" dir="2700000" algn="tl">
                    <a:srgbClr val="000000"/>
                  </a:outerShdw>
                </a:effectLst>
              </a:rPr>
            </a:br>
            <a:br>
              <a:rPr lang="en-US" altLang="en-US" sz="4800" b="1" i="1" dirty="0">
                <a:effectLst>
                  <a:outerShdw blurRad="38100" dist="38100" dir="2700000" algn="tl">
                    <a:srgbClr val="000000"/>
                  </a:outerShdw>
                </a:effectLst>
              </a:rPr>
            </a:br>
            <a:endParaRPr lang="en-US" altLang="en-US" sz="4800" b="1" i="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The Lord knows how to build a powerful faith in each of us</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Worship is a powerful force when combined with faith. </a:t>
            </a:r>
            <a:r>
              <a:rPr lang="en-US" altLang="en-US" sz="4000" b="1" dirty="0">
                <a:effectLst>
                  <a:outerShdw blurRad="38100" dist="38100" dir="2700000" algn="tl">
                    <a:srgbClr val="000000"/>
                  </a:outerShdw>
                </a:effectLst>
              </a:rPr>
              <a:t>(Jn 4:23-24)</a:t>
            </a:r>
          </a:p>
          <a:p>
            <a:r>
              <a:rPr lang="en-US" altLang="en-US" sz="4000" dirty="0">
                <a:effectLst>
                  <a:outerShdw blurRad="38100" dist="38100" dir="2700000" algn="tl">
                    <a:srgbClr val="000000"/>
                  </a:outerShdw>
                </a:effectLst>
              </a:rPr>
              <a:t>John 4:23-24   23 "But the hour is coming, and now is, when the true worshipers will worship the Father in spirit and truth; for the Father is seeking such to worship Him.  24 "God is Spirit, and those who worship Him must worship in spirit and truth."</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1. We should pay close attention when God Himself tells us what He is seeking!</a:t>
            </a:r>
          </a:p>
          <a:p>
            <a:r>
              <a:rPr lang="en-US" altLang="en-US" sz="4000" dirty="0">
                <a:effectLst>
                  <a:outerShdw blurRad="38100" dist="38100" dir="2700000" algn="tl">
                    <a:srgbClr val="000000"/>
                  </a:outerShdw>
                </a:effectLst>
              </a:rPr>
              <a:t>	2. Consider these questions: Do I really enjoy worship? Do I need additional </a:t>
            </a:r>
          </a:p>
          <a:p>
            <a:r>
              <a:rPr lang="en-US" altLang="en-US" sz="4000" dirty="0">
                <a:effectLst>
                  <a:outerShdw blurRad="38100" dist="38100" dir="2700000" algn="tl">
                    <a:srgbClr val="000000"/>
                  </a:outerShdw>
                </a:effectLst>
              </a:rPr>
              <a:t>               teaching about worship? Do I have a real desire to be in God’s presence?</a:t>
            </a:r>
          </a:p>
          <a:p>
            <a:r>
              <a:rPr lang="en-US" altLang="en-US" sz="4000" dirty="0">
                <a:effectLst>
                  <a:outerShdw blurRad="38100" dist="38100" dir="2700000" algn="tl">
                    <a:srgbClr val="000000"/>
                  </a:outerShdw>
                </a:effectLst>
              </a:rPr>
              <a:t>	3. It is a good thing to see a need and ask for additional teaching. Jesus’ disciples </a:t>
            </a:r>
          </a:p>
          <a:p>
            <a:r>
              <a:rPr lang="en-US" altLang="en-US" sz="4000" dirty="0">
                <a:effectLst>
                  <a:outerShdw blurRad="38100" dist="38100" dir="2700000" algn="tl">
                    <a:srgbClr val="000000"/>
                  </a:outerShdw>
                </a:effectLst>
              </a:rPr>
              <a:t>               did this very thing! (Lk 11:1)</a:t>
            </a:r>
          </a:p>
          <a:p>
            <a:r>
              <a:rPr lang="en-US" altLang="en-US" sz="4000" dirty="0">
                <a:effectLst>
                  <a:outerShdw blurRad="38100" dist="38100" dir="2700000" algn="tl">
                    <a:srgbClr val="000000"/>
                  </a:outerShdw>
                </a:effectLst>
              </a:rPr>
              <a:t>Luke 11:1  Now it came to pass, as He was praying in a certain place, when He ceased, that one of His disciples said to Him, "Lord, teach us to pray, as John also taught his disciples."</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B. The essence of worship is that of placing yourself before God in your heart in order </a:t>
            </a:r>
          </a:p>
          <a:p>
            <a:r>
              <a:rPr lang="en-US" altLang="en-US" sz="4000" dirty="0">
                <a:effectLst>
                  <a:outerShdw blurRad="38100" dist="38100" dir="2700000" algn="tl">
                    <a:srgbClr val="000000"/>
                  </a:outerShdw>
                </a:effectLst>
              </a:rPr>
              <a:t>        to dwell on God’s power and character. (Ps 86:10-13)</a:t>
            </a:r>
          </a:p>
          <a:p>
            <a:r>
              <a:rPr lang="en-US" altLang="en-US" sz="4000" dirty="0">
                <a:effectLst>
                  <a:outerShdw blurRad="38100" dist="38100" dir="2700000" algn="tl">
                    <a:srgbClr val="000000"/>
                  </a:outerShdw>
                </a:effectLst>
              </a:rPr>
              <a:t>Psalm 86:10-13   10 For You are great, and do wondrous things; You alone are God.  11 Teach me Your way, O LORD; I will walk in Your truth; Unite my heart to fear Your name.  12 I will praise You, O Lord my God, with all my heart, And I will glorify Your name forevermore.  13 For great is Your mercy toward me, And You have delivered my soul from the depths of </a:t>
            </a:r>
            <a:r>
              <a:rPr lang="en-US" altLang="en-US" sz="4000" dirty="0" err="1">
                <a:effectLst>
                  <a:outerShdw blurRad="38100" dist="38100" dir="2700000" algn="tl">
                    <a:srgbClr val="000000"/>
                  </a:outerShdw>
                </a:effectLst>
              </a:rPr>
              <a:t>Sheol</a:t>
            </a:r>
            <a:r>
              <a:rPr lang="en-US" altLang="en-US" sz="4000" dirty="0">
                <a:effectLst>
                  <a:outerShdw blurRad="38100" dist="38100" dir="2700000" algn="tl">
                    <a:srgbClr val="000000"/>
                  </a:outerShdw>
                </a:effectLst>
              </a:rPr>
              <a:t>.</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1. This involves “seeing the unseen” which is the foundation of faith. (Heb 11:6)</a:t>
            </a:r>
          </a:p>
          <a:p>
            <a:r>
              <a:rPr lang="en-US" altLang="en-US" sz="4000" dirty="0">
                <a:effectLst>
                  <a:outerShdw blurRad="38100" dist="38100" dir="2700000" algn="tl">
                    <a:srgbClr val="000000"/>
                  </a:outerShdw>
                </a:effectLst>
              </a:rPr>
              <a:t>Hebrews 11:6   6 But without faith it is impossible to please Him, for he who comes to God must believe that He is, and that He is a rewarder of those who diligently seek Him.</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2.  Worship is an acquired “taste” that comes from faith. Worship takes work!</a:t>
            </a:r>
          </a:p>
          <a:p>
            <a:endParaRPr lang="en-US" altLang="en-US" sz="4000"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animEffect transition="in" filter="fade">
                                      <p:cBhvr>
                                        <p:cTn id="21" dur="1000"/>
                                        <p:tgtEl>
                                          <p:spTgt spid="7171">
                                            <p:txEl>
                                              <p:pRg st="3" end="3"/>
                                            </p:txEl>
                                          </p:spTgt>
                                        </p:tgtEl>
                                      </p:cBhvr>
                                    </p:animEffect>
                                    <p:anim calcmode="lin" valueType="num">
                                      <p:cBhvr>
                                        <p:cTn id="22"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4" end="4"/>
                                            </p:txEl>
                                          </p:spTgt>
                                        </p:tgtEl>
                                        <p:attrNameLst>
                                          <p:attrName>style.visibility</p:attrName>
                                        </p:attrNameLst>
                                      </p:cBhvr>
                                      <p:to>
                                        <p:strVal val="visible"/>
                                      </p:to>
                                    </p:set>
                                    <p:animEffect transition="in" filter="fade">
                                      <p:cBhvr>
                                        <p:cTn id="28" dur="1000"/>
                                        <p:tgtEl>
                                          <p:spTgt spid="7171">
                                            <p:txEl>
                                              <p:pRg st="4" end="4"/>
                                            </p:txEl>
                                          </p:spTgt>
                                        </p:tgtEl>
                                      </p:cBhvr>
                                    </p:animEffect>
                                    <p:anim calcmode="lin" valueType="num">
                                      <p:cBhvr>
                                        <p:cTn id="29"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5" end="5"/>
                                            </p:txEl>
                                          </p:spTgt>
                                        </p:tgtEl>
                                        <p:attrNameLst>
                                          <p:attrName>style.visibility</p:attrName>
                                        </p:attrNameLst>
                                      </p:cBhvr>
                                      <p:to>
                                        <p:strVal val="visible"/>
                                      </p:to>
                                    </p:set>
                                    <p:animEffect transition="in" filter="fade">
                                      <p:cBhvr>
                                        <p:cTn id="35" dur="1000"/>
                                        <p:tgtEl>
                                          <p:spTgt spid="7171">
                                            <p:txEl>
                                              <p:pRg st="5" end="5"/>
                                            </p:txEl>
                                          </p:spTgt>
                                        </p:tgtEl>
                                      </p:cBhvr>
                                    </p:animEffect>
                                    <p:anim calcmode="lin" valueType="num">
                                      <p:cBhvr>
                                        <p:cTn id="36"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fade">
                                      <p:cBhvr>
                                        <p:cTn id="42" dur="1000"/>
                                        <p:tgtEl>
                                          <p:spTgt spid="7171">
                                            <p:txEl>
                                              <p:pRg st="6" end="6"/>
                                            </p:txEl>
                                          </p:spTgt>
                                        </p:tgtEl>
                                      </p:cBhvr>
                                    </p:animEffect>
                                    <p:anim calcmode="lin" valueType="num">
                                      <p:cBhvr>
                                        <p:cTn id="43"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7" end="7"/>
                                            </p:txEl>
                                          </p:spTgt>
                                        </p:tgtEl>
                                        <p:attrNameLst>
                                          <p:attrName>style.visibility</p:attrName>
                                        </p:attrNameLst>
                                      </p:cBhvr>
                                      <p:to>
                                        <p:strVal val="visible"/>
                                      </p:to>
                                    </p:set>
                                    <p:animEffect transition="in" filter="fade">
                                      <p:cBhvr>
                                        <p:cTn id="49" dur="1000"/>
                                        <p:tgtEl>
                                          <p:spTgt spid="7171">
                                            <p:txEl>
                                              <p:pRg st="7" end="7"/>
                                            </p:txEl>
                                          </p:spTgt>
                                        </p:tgtEl>
                                      </p:cBhvr>
                                    </p:animEffect>
                                    <p:anim calcmode="lin" valueType="num">
                                      <p:cBhvr>
                                        <p:cTn id="50"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171">
                                            <p:txEl>
                                              <p:pRg st="8" end="8"/>
                                            </p:txEl>
                                          </p:spTgt>
                                        </p:tgtEl>
                                        <p:attrNameLst>
                                          <p:attrName>style.visibility</p:attrName>
                                        </p:attrNameLst>
                                      </p:cBhvr>
                                      <p:to>
                                        <p:strVal val="visible"/>
                                      </p:to>
                                    </p:set>
                                    <p:animEffect transition="in" filter="fade">
                                      <p:cBhvr>
                                        <p:cTn id="56" dur="1000"/>
                                        <p:tgtEl>
                                          <p:spTgt spid="7171">
                                            <p:txEl>
                                              <p:pRg st="8" end="8"/>
                                            </p:txEl>
                                          </p:spTgt>
                                        </p:tgtEl>
                                      </p:cBhvr>
                                    </p:animEffect>
                                    <p:anim calcmode="lin" valueType="num">
                                      <p:cBhvr>
                                        <p:cTn id="57"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171">
                                            <p:txEl>
                                              <p:pRg st="10" end="10"/>
                                            </p:txEl>
                                          </p:spTgt>
                                        </p:tgtEl>
                                        <p:attrNameLst>
                                          <p:attrName>style.visibility</p:attrName>
                                        </p:attrNameLst>
                                      </p:cBhvr>
                                      <p:to>
                                        <p:strVal val="visible"/>
                                      </p:to>
                                    </p:set>
                                    <p:animEffect transition="in" filter="fade">
                                      <p:cBhvr>
                                        <p:cTn id="63" dur="1000"/>
                                        <p:tgtEl>
                                          <p:spTgt spid="7171">
                                            <p:txEl>
                                              <p:pRg st="10" end="10"/>
                                            </p:txEl>
                                          </p:spTgt>
                                        </p:tgtEl>
                                      </p:cBhvr>
                                    </p:animEffect>
                                    <p:anim calcmode="lin" valueType="num">
                                      <p:cBhvr>
                                        <p:cTn id="64" dur="10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717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171">
                                            <p:txEl>
                                              <p:pRg st="11" end="11"/>
                                            </p:txEl>
                                          </p:spTgt>
                                        </p:tgtEl>
                                        <p:attrNameLst>
                                          <p:attrName>style.visibility</p:attrName>
                                        </p:attrNameLst>
                                      </p:cBhvr>
                                      <p:to>
                                        <p:strVal val="visible"/>
                                      </p:to>
                                    </p:set>
                                    <p:animEffect transition="in" filter="fade">
                                      <p:cBhvr>
                                        <p:cTn id="70" dur="1000"/>
                                        <p:tgtEl>
                                          <p:spTgt spid="7171">
                                            <p:txEl>
                                              <p:pRg st="11" end="11"/>
                                            </p:txEl>
                                          </p:spTgt>
                                        </p:tgtEl>
                                      </p:cBhvr>
                                    </p:animEffect>
                                    <p:anim calcmode="lin" valueType="num">
                                      <p:cBhvr>
                                        <p:cTn id="71" dur="1000" fill="hold"/>
                                        <p:tgtEl>
                                          <p:spTgt spid="7171">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717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171">
                                            <p:txEl>
                                              <p:pRg st="12" end="12"/>
                                            </p:txEl>
                                          </p:spTgt>
                                        </p:tgtEl>
                                        <p:attrNameLst>
                                          <p:attrName>style.visibility</p:attrName>
                                        </p:attrNameLst>
                                      </p:cBhvr>
                                      <p:to>
                                        <p:strVal val="visible"/>
                                      </p:to>
                                    </p:set>
                                    <p:animEffect transition="in" filter="fade">
                                      <p:cBhvr>
                                        <p:cTn id="77" dur="1000"/>
                                        <p:tgtEl>
                                          <p:spTgt spid="7171">
                                            <p:txEl>
                                              <p:pRg st="12" end="12"/>
                                            </p:txEl>
                                          </p:spTgt>
                                        </p:tgtEl>
                                      </p:cBhvr>
                                    </p:animEffect>
                                    <p:anim calcmode="lin" valueType="num">
                                      <p:cBhvr>
                                        <p:cTn id="78" dur="1000" fill="hold"/>
                                        <p:tgtEl>
                                          <p:spTgt spid="7171">
                                            <p:txEl>
                                              <p:pRg st="12" end="12"/>
                                            </p:txEl>
                                          </p:spTgt>
                                        </p:tgtEl>
                                        <p:attrNameLst>
                                          <p:attrName>ppt_x</p:attrName>
                                        </p:attrNameLst>
                                      </p:cBhvr>
                                      <p:tavLst>
                                        <p:tav tm="0">
                                          <p:val>
                                            <p:strVal val="#ppt_x"/>
                                          </p:val>
                                        </p:tav>
                                        <p:tav tm="100000">
                                          <p:val>
                                            <p:strVal val="#ppt_x"/>
                                          </p:val>
                                        </p:tav>
                                      </p:tavLst>
                                    </p:anim>
                                    <p:anim calcmode="lin" valueType="num">
                                      <p:cBhvr>
                                        <p:cTn id="79" dur="1000" fill="hold"/>
                                        <p:tgtEl>
                                          <p:spTgt spid="717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171">
                                            <p:txEl>
                                              <p:pRg st="14" end="14"/>
                                            </p:txEl>
                                          </p:spTgt>
                                        </p:tgtEl>
                                        <p:attrNameLst>
                                          <p:attrName>style.visibility</p:attrName>
                                        </p:attrNameLst>
                                      </p:cBhvr>
                                      <p:to>
                                        <p:strVal val="visible"/>
                                      </p:to>
                                    </p:set>
                                    <p:animEffect transition="in" filter="fade">
                                      <p:cBhvr>
                                        <p:cTn id="84" dur="1000"/>
                                        <p:tgtEl>
                                          <p:spTgt spid="7171">
                                            <p:txEl>
                                              <p:pRg st="14" end="14"/>
                                            </p:txEl>
                                          </p:spTgt>
                                        </p:tgtEl>
                                      </p:cBhvr>
                                    </p:animEffect>
                                    <p:anim calcmode="lin" valueType="num">
                                      <p:cBhvr>
                                        <p:cTn id="85" dur="1000" fill="hold"/>
                                        <p:tgtEl>
                                          <p:spTgt spid="7171">
                                            <p:txEl>
                                              <p:pRg st="14" end="14"/>
                                            </p:txEl>
                                          </p:spTgt>
                                        </p:tgtEl>
                                        <p:attrNameLst>
                                          <p:attrName>ppt_x</p:attrName>
                                        </p:attrNameLst>
                                      </p:cBhvr>
                                      <p:tavLst>
                                        <p:tav tm="0">
                                          <p:val>
                                            <p:strVal val="#ppt_x"/>
                                          </p:val>
                                        </p:tav>
                                        <p:tav tm="100000">
                                          <p:val>
                                            <p:strVal val="#ppt_x"/>
                                          </p:val>
                                        </p:tav>
                                      </p:tavLst>
                                    </p:anim>
                                    <p:anim calcmode="lin" valueType="num">
                                      <p:cBhvr>
                                        <p:cTn id="86" dur="1000" fill="hold"/>
                                        <p:tgtEl>
                                          <p:spTgt spid="7171">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7171">
                                            <p:txEl>
                                              <p:pRg st="15" end="15"/>
                                            </p:txEl>
                                          </p:spTgt>
                                        </p:tgtEl>
                                        <p:attrNameLst>
                                          <p:attrName>style.visibility</p:attrName>
                                        </p:attrNameLst>
                                      </p:cBhvr>
                                      <p:to>
                                        <p:strVal val="visible"/>
                                      </p:to>
                                    </p:set>
                                    <p:animEffect transition="in" filter="fade">
                                      <p:cBhvr>
                                        <p:cTn id="91" dur="1000"/>
                                        <p:tgtEl>
                                          <p:spTgt spid="7171">
                                            <p:txEl>
                                              <p:pRg st="15" end="15"/>
                                            </p:txEl>
                                          </p:spTgt>
                                        </p:tgtEl>
                                      </p:cBhvr>
                                    </p:animEffect>
                                    <p:anim calcmode="lin" valueType="num">
                                      <p:cBhvr>
                                        <p:cTn id="92" dur="1000" fill="hold"/>
                                        <p:tgtEl>
                                          <p:spTgt spid="7171">
                                            <p:txEl>
                                              <p:pRg st="15" end="15"/>
                                            </p:txEl>
                                          </p:spTgt>
                                        </p:tgtEl>
                                        <p:attrNameLst>
                                          <p:attrName>ppt_x</p:attrName>
                                        </p:attrNameLst>
                                      </p:cBhvr>
                                      <p:tavLst>
                                        <p:tav tm="0">
                                          <p:val>
                                            <p:strVal val="#ppt_x"/>
                                          </p:val>
                                        </p:tav>
                                        <p:tav tm="100000">
                                          <p:val>
                                            <p:strVal val="#ppt_x"/>
                                          </p:val>
                                        </p:tav>
                                      </p:tavLst>
                                    </p:anim>
                                    <p:anim calcmode="lin" valueType="num">
                                      <p:cBhvr>
                                        <p:cTn id="93" dur="1000" fill="hold"/>
                                        <p:tgtEl>
                                          <p:spTgt spid="717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7171">
                                            <p:txEl>
                                              <p:pRg st="17" end="17"/>
                                            </p:txEl>
                                          </p:spTgt>
                                        </p:tgtEl>
                                        <p:attrNameLst>
                                          <p:attrName>style.visibility</p:attrName>
                                        </p:attrNameLst>
                                      </p:cBhvr>
                                      <p:to>
                                        <p:strVal val="visible"/>
                                      </p:to>
                                    </p:set>
                                    <p:animEffect transition="in" filter="fade">
                                      <p:cBhvr>
                                        <p:cTn id="98" dur="1000"/>
                                        <p:tgtEl>
                                          <p:spTgt spid="7171">
                                            <p:txEl>
                                              <p:pRg st="17" end="17"/>
                                            </p:txEl>
                                          </p:spTgt>
                                        </p:tgtEl>
                                      </p:cBhvr>
                                    </p:animEffect>
                                    <p:anim calcmode="lin" valueType="num">
                                      <p:cBhvr>
                                        <p:cTn id="99" dur="1000" fill="hold"/>
                                        <p:tgtEl>
                                          <p:spTgt spid="7171">
                                            <p:txEl>
                                              <p:pRg st="17" end="17"/>
                                            </p:txEl>
                                          </p:spTgt>
                                        </p:tgtEl>
                                        <p:attrNameLst>
                                          <p:attrName>ppt_x</p:attrName>
                                        </p:attrNameLst>
                                      </p:cBhvr>
                                      <p:tavLst>
                                        <p:tav tm="0">
                                          <p:val>
                                            <p:strVal val="#ppt_x"/>
                                          </p:val>
                                        </p:tav>
                                        <p:tav tm="100000">
                                          <p:val>
                                            <p:strVal val="#ppt_x"/>
                                          </p:val>
                                        </p:tav>
                                      </p:tavLst>
                                    </p:anim>
                                    <p:anim calcmode="lin" valueType="num">
                                      <p:cBhvr>
                                        <p:cTn id="100" dur="1000" fill="hold"/>
                                        <p:tgtEl>
                                          <p:spTgt spid="7171">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should I observe the Lord’s Supper?</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We should take what God delivered to us and carefully follow it. </a:t>
            </a:r>
            <a:r>
              <a:rPr lang="en-US" altLang="en-US" sz="4000" b="1" dirty="0">
                <a:effectLst>
                  <a:outerShdw blurRad="38100" dist="38100" dir="2700000" algn="tl">
                    <a:srgbClr val="000000"/>
                  </a:outerShdw>
                </a:effectLst>
              </a:rPr>
              <a:t>(1 Cor 11:23-27)</a:t>
            </a:r>
          </a:p>
          <a:p>
            <a:r>
              <a:rPr lang="en-US" altLang="en-US" sz="4000" dirty="0">
                <a:effectLst>
                  <a:outerShdw blurRad="38100" dist="38100" dir="2700000" algn="tl">
                    <a:srgbClr val="000000"/>
                  </a:outerShdw>
                </a:effectLst>
              </a:rPr>
              <a:t>1 Corinthians 11:23-27   23 For I received from the Lord that which I also delivered to you: that the Lord Jesus on the same night in which He was betrayed took bread;  24 and when He had given thanks, He broke it and said, "Take, eat; this is My body which is broken for you; do this in remembrance of Me."  25 In the same manner He also took the cup after supper, saying, "This cup is the new covenant in My blood. This do, as often as you drink it, in remembrance of Me."  26 For as often as you eat this bread and drink this cup, you proclaim the Lord's death till He comes.  27 Therefore whoever eats this bread or drinks this cup of the Lord in an unworthy manner will be guilty of the body and blood of the Lord.</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1. How can one do this in “an unworthy manner?”</a:t>
            </a:r>
          </a:p>
          <a:p>
            <a:r>
              <a:rPr lang="en-US" altLang="en-US" sz="4000" dirty="0">
                <a:effectLst>
                  <a:outerShdw blurRad="38100" dist="38100" dir="2700000" algn="tl">
                    <a:srgbClr val="000000"/>
                  </a:outerShdw>
                </a:effectLst>
              </a:rPr>
              <a:t>	2. It must be taken very seriously; we are approaching God. We are showing God </a:t>
            </a:r>
          </a:p>
          <a:p>
            <a:r>
              <a:rPr lang="en-US" altLang="en-US" sz="4000" dirty="0">
                <a:effectLst>
                  <a:outerShdw blurRad="38100" dist="38100" dir="2700000" algn="tl">
                    <a:srgbClr val="000000"/>
                  </a:outerShdw>
                </a:effectLst>
              </a:rPr>
              <a:t>               our thankfulness for the cross itself! </a:t>
            </a:r>
          </a:p>
          <a:p>
            <a:r>
              <a:rPr lang="en-US" altLang="en-US" sz="4000" dirty="0">
                <a:effectLst>
                  <a:outerShdw blurRad="38100" dist="38100" dir="2700000" algn="tl">
                    <a:srgbClr val="000000"/>
                  </a:outerShdw>
                </a:effectLst>
              </a:rPr>
              <a:t>	3. When one is “guilty of the body and blood of the Lord” they are facing the full </a:t>
            </a:r>
          </a:p>
          <a:p>
            <a:r>
              <a:rPr lang="en-US" altLang="en-US" sz="4000" dirty="0">
                <a:effectLst>
                  <a:outerShdw blurRad="38100" dist="38100" dir="2700000" algn="tl">
                    <a:srgbClr val="000000"/>
                  </a:outerShdw>
                </a:effectLst>
              </a:rPr>
              <a:t>               wrath of God. God tells us to do this with a revert, sincere heart.</a:t>
            </a:r>
          </a:p>
          <a:p>
            <a:r>
              <a:rPr lang="en-US" altLang="en-US" sz="4000" dirty="0">
                <a:effectLst>
                  <a:outerShdw blurRad="38100" dist="38100" dir="2700000" algn="tl">
                    <a:srgbClr val="000000"/>
                  </a:outerShdw>
                </a:effectLst>
              </a:rPr>
              <a:t>	4. We can disregard this when we cease to come to the assembly! Worship must </a:t>
            </a:r>
          </a:p>
          <a:p>
            <a:r>
              <a:rPr lang="en-US" altLang="en-US" sz="4000" dirty="0">
                <a:effectLst>
                  <a:outerShdw blurRad="38100" dist="38100" dir="2700000" algn="tl">
                    <a:srgbClr val="000000"/>
                  </a:outerShdw>
                </a:effectLst>
              </a:rPr>
              <a:t>                always begin with a fervent reverence and thankfulness towards God.</a:t>
            </a:r>
          </a:p>
          <a:p>
            <a:r>
              <a:rPr lang="en-US" altLang="en-US" sz="4000" dirty="0">
                <a:effectLst>
                  <a:outerShdw blurRad="38100" dist="38100" dir="2700000" algn="tl">
                    <a:srgbClr val="000000"/>
                  </a:outerShdw>
                </a:effectLst>
              </a:rPr>
              <a:t>	5. What if we are bored? What if God is bored with us? (Mal 1:6-7,10, 13)</a:t>
            </a:r>
          </a:p>
          <a:p>
            <a:r>
              <a:rPr lang="en-US" altLang="en-US" sz="4000" dirty="0">
                <a:effectLst>
                  <a:outerShdw blurRad="38100" dist="38100" dir="2700000" algn="tl">
                    <a:srgbClr val="000000"/>
                  </a:outerShdw>
                </a:effectLst>
              </a:rPr>
              <a:t>Malachi 1:6-7   6 " A son honors his father, And a servant his master. If then I am the Father, Where is My honor? And if I am a Master, Where is My reverence? Says the LORD of hosts To you priests who despise My name. Yet you say, 'In what way have we despised Your name?'  7 "You offer defiled food on My altar. But say, 'In what way have we defiled You?' By saying, 'The table of the LORD is contemptible.'</a:t>
            </a:r>
          </a:p>
          <a:p>
            <a:r>
              <a:rPr lang="en-US" altLang="en-US" sz="4000" dirty="0">
                <a:effectLst>
                  <a:outerShdw blurRad="38100" dist="38100" dir="2700000" algn="tl">
                    <a:srgbClr val="000000"/>
                  </a:outerShdw>
                </a:effectLst>
              </a:rPr>
              <a:t>Malachi 1:10   10 "Who is there even among you who would shut the doors, So that you would not kindle fire on My altar in vain? I have no pleasure in you," Says the LORD of hosts, "Nor will I accept an offering from your hands.</a:t>
            </a:r>
          </a:p>
          <a:p>
            <a:r>
              <a:rPr lang="en-US" altLang="en-US" sz="4000" dirty="0">
                <a:effectLst>
                  <a:outerShdw blurRad="38100" dist="38100" dir="2700000" algn="tl">
                    <a:srgbClr val="000000"/>
                  </a:outerShdw>
                </a:effectLst>
              </a:rPr>
              <a:t>Malachi 1:13   13 You also say, 'Oh, what a weariness!' And you sneer at it," Says the LORD of hosts. "And you bring the stolen, the lame, and the sick; Thus you bring an offering! Should I accept this from your hand?" Says the LORD.</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6. Those who know God will always renew their minds and seek to remember the </a:t>
            </a:r>
          </a:p>
          <a:p>
            <a:r>
              <a:rPr lang="en-US" altLang="en-US" sz="4000" dirty="0">
                <a:effectLst>
                  <a:outerShdw blurRad="38100" dist="38100" dir="2700000" algn="tl">
                    <a:srgbClr val="000000"/>
                  </a:outerShdw>
                </a:effectLst>
              </a:rPr>
              <a:t>               character of God. Does God delight in my heart and thoughts? (Mal 3:16-18) </a:t>
            </a:r>
          </a:p>
          <a:p>
            <a:r>
              <a:rPr lang="en-US" altLang="en-US" sz="4000" dirty="0">
                <a:effectLst>
                  <a:outerShdw blurRad="38100" dist="38100" dir="2700000" algn="tl">
                    <a:srgbClr val="000000"/>
                  </a:outerShdw>
                </a:effectLst>
              </a:rPr>
              <a:t>Malachi 3:16-18   16 Then those who feared the LORD spoke to one another, And the LORD listened and heard them; So a book of remembrance was written before Him For those who fear the LORD And who meditate on His name.  17 "They shall be Mine," says the LORD of hosts, "On the day that I make them My jewels. And I will spare them As a man spares his own son who serves him."  18 Then you shall again discern Between the righteous and the wicked, Between one who serves God And one who does not serve Him.</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B. I vividly remember visiting a service and being presented with the Lord’s supper for </a:t>
            </a:r>
          </a:p>
          <a:p>
            <a:r>
              <a:rPr lang="en-US" altLang="en-US" sz="4000" dirty="0">
                <a:effectLst>
                  <a:outerShdw blurRad="38100" dist="38100" dir="2700000" algn="tl">
                    <a:srgbClr val="000000"/>
                  </a:outerShdw>
                </a:effectLst>
              </a:rPr>
              <a:t>        the first time!</a:t>
            </a:r>
          </a:p>
          <a:p>
            <a:r>
              <a:rPr lang="en-US" altLang="en-US" sz="4000" dirty="0">
                <a:effectLst>
                  <a:outerShdw blurRad="38100" dist="38100" dir="2700000" algn="tl">
                    <a:srgbClr val="000000"/>
                  </a:outerShdw>
                </a:effectLst>
              </a:rPr>
              <a:t>	1. I loved God and understood the sacrifice of Christ. I was very nervous on doing </a:t>
            </a:r>
          </a:p>
          <a:p>
            <a:r>
              <a:rPr lang="en-US" altLang="en-US" sz="4000" dirty="0">
                <a:effectLst>
                  <a:outerShdw blurRad="38100" dist="38100" dir="2700000" algn="tl">
                    <a:srgbClr val="000000"/>
                  </a:outerShdw>
                </a:effectLst>
              </a:rPr>
              <a:t>               something that I had never done since I came to trust Jesus!</a:t>
            </a:r>
          </a:p>
          <a:p>
            <a:r>
              <a:rPr lang="en-US" altLang="en-US" sz="4000" dirty="0">
                <a:effectLst>
                  <a:outerShdw blurRad="38100" dist="38100" dir="2700000" algn="tl">
                    <a:srgbClr val="000000"/>
                  </a:outerShdw>
                </a:effectLst>
              </a:rPr>
              <a:t>	2. Why did the church that I was raised in rarely partake of the Lord’s supper? Is it </a:t>
            </a:r>
          </a:p>
          <a:p>
            <a:r>
              <a:rPr lang="en-US" altLang="en-US" sz="4000" dirty="0">
                <a:effectLst>
                  <a:outerShdw blurRad="38100" dist="38100" dir="2700000" algn="tl">
                    <a:srgbClr val="000000"/>
                  </a:outerShdw>
                </a:effectLst>
              </a:rPr>
              <a:t>               just a matter of opinion? </a:t>
            </a:r>
          </a:p>
          <a:p>
            <a:r>
              <a:rPr lang="en-US" altLang="en-US" sz="4000" dirty="0">
                <a:effectLst>
                  <a:outerShdw blurRad="38100" dist="38100" dir="2700000" algn="tl">
                    <a:srgbClr val="000000"/>
                  </a:outerShdw>
                </a:effectLst>
              </a:rPr>
              <a:t>	3. What do I find when I look at “the first day of the week” in scriptures? </a:t>
            </a:r>
          </a:p>
          <a:p>
            <a:r>
              <a:rPr lang="en-US" altLang="en-US" sz="4000" dirty="0">
                <a:effectLst>
                  <a:outerShdw blurRad="38100" dist="38100" dir="2700000" algn="tl">
                    <a:srgbClr val="000000"/>
                  </a:outerShdw>
                </a:effectLst>
              </a:rPr>
              <a:t>               (1 Cor 16:2; Acts 2:42; Acts 20:6-7)</a:t>
            </a:r>
          </a:p>
          <a:p>
            <a:r>
              <a:rPr lang="en-US" altLang="en-US" sz="4000" dirty="0">
                <a:effectLst>
                  <a:outerShdw blurRad="38100" dist="38100" dir="2700000" algn="tl">
                    <a:srgbClr val="000000"/>
                  </a:outerShdw>
                </a:effectLst>
              </a:rPr>
              <a:t>1 Corinthians 16:2  (NASV) - 2 On the first day of every week let each one of you put aside and save, as he may prosper, that no collections be made when I come.</a:t>
            </a:r>
          </a:p>
          <a:p>
            <a:r>
              <a:rPr lang="en-US" altLang="en-US" sz="4000" dirty="0">
                <a:effectLst>
                  <a:outerShdw blurRad="38100" dist="38100" dir="2700000" algn="tl">
                    <a:srgbClr val="000000"/>
                  </a:outerShdw>
                </a:effectLst>
              </a:rPr>
              <a:t>Acts 20:6-7   6 But we sailed away from Philippi after the Days of Unleavened Bread, and in five days joined them at Troas, where we stayed seven days.  7 Now on the first day of the week, when the disciples came together to break bread, Paul, ready to depart the next day, spoke to them and continued his message until midnight.</a:t>
            </a:r>
          </a:p>
          <a:p>
            <a:r>
              <a:rPr lang="en-US" altLang="en-US" sz="4000" dirty="0">
                <a:effectLst>
                  <a:outerShdw blurRad="38100" dist="38100" dir="2700000" algn="tl">
                    <a:srgbClr val="000000"/>
                  </a:outerShdw>
                </a:effectLst>
              </a:rPr>
              <a:t>	4. What was I to do when my church failed to do this? There was an underlying </a:t>
            </a:r>
          </a:p>
          <a:p>
            <a:r>
              <a:rPr lang="en-US" altLang="en-US" sz="4000" dirty="0">
                <a:effectLst>
                  <a:outerShdw blurRad="38100" dist="38100" dir="2700000" algn="tl">
                    <a:srgbClr val="000000"/>
                  </a:outerShdw>
                </a:effectLst>
              </a:rPr>
              <a:t>               attitude towards the Bible that affected other things.</a:t>
            </a:r>
          </a:p>
          <a:p>
            <a:endParaRPr lang="en-US" altLang="en-US" sz="4000" dirty="0">
              <a:effectLst>
                <a:outerShdw blurRad="38100" dist="38100" dir="2700000" algn="tl">
                  <a:srgbClr val="000000"/>
                </a:outerShdw>
              </a:effectLst>
            </a:endParaRPr>
          </a:p>
          <a:p>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16493192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animEffect transition="in" filter="fade">
                                      <p:cBhvr>
                                        <p:cTn id="21" dur="1000"/>
                                        <p:tgtEl>
                                          <p:spTgt spid="7171">
                                            <p:txEl>
                                              <p:pRg st="3" end="3"/>
                                            </p:txEl>
                                          </p:spTgt>
                                        </p:tgtEl>
                                      </p:cBhvr>
                                    </p:animEffect>
                                    <p:anim calcmode="lin" valueType="num">
                                      <p:cBhvr>
                                        <p:cTn id="22"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4" end="4"/>
                                            </p:txEl>
                                          </p:spTgt>
                                        </p:tgtEl>
                                        <p:attrNameLst>
                                          <p:attrName>style.visibility</p:attrName>
                                        </p:attrNameLst>
                                      </p:cBhvr>
                                      <p:to>
                                        <p:strVal val="visible"/>
                                      </p:to>
                                    </p:set>
                                    <p:animEffect transition="in" filter="fade">
                                      <p:cBhvr>
                                        <p:cTn id="28" dur="1000"/>
                                        <p:tgtEl>
                                          <p:spTgt spid="7171">
                                            <p:txEl>
                                              <p:pRg st="4" end="4"/>
                                            </p:txEl>
                                          </p:spTgt>
                                        </p:tgtEl>
                                      </p:cBhvr>
                                    </p:animEffect>
                                    <p:anim calcmode="lin" valueType="num">
                                      <p:cBhvr>
                                        <p:cTn id="29"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5" end="5"/>
                                            </p:txEl>
                                          </p:spTgt>
                                        </p:tgtEl>
                                        <p:attrNameLst>
                                          <p:attrName>style.visibility</p:attrName>
                                        </p:attrNameLst>
                                      </p:cBhvr>
                                      <p:to>
                                        <p:strVal val="visible"/>
                                      </p:to>
                                    </p:set>
                                    <p:animEffect transition="in" filter="fade">
                                      <p:cBhvr>
                                        <p:cTn id="35" dur="1000"/>
                                        <p:tgtEl>
                                          <p:spTgt spid="7171">
                                            <p:txEl>
                                              <p:pRg st="5" end="5"/>
                                            </p:txEl>
                                          </p:spTgt>
                                        </p:tgtEl>
                                      </p:cBhvr>
                                    </p:animEffect>
                                    <p:anim calcmode="lin" valueType="num">
                                      <p:cBhvr>
                                        <p:cTn id="36"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fade">
                                      <p:cBhvr>
                                        <p:cTn id="42" dur="1000"/>
                                        <p:tgtEl>
                                          <p:spTgt spid="7171">
                                            <p:txEl>
                                              <p:pRg st="6" end="6"/>
                                            </p:txEl>
                                          </p:spTgt>
                                        </p:tgtEl>
                                      </p:cBhvr>
                                    </p:animEffect>
                                    <p:anim calcmode="lin" valueType="num">
                                      <p:cBhvr>
                                        <p:cTn id="43"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7" end="7"/>
                                            </p:txEl>
                                          </p:spTgt>
                                        </p:tgtEl>
                                        <p:attrNameLst>
                                          <p:attrName>style.visibility</p:attrName>
                                        </p:attrNameLst>
                                      </p:cBhvr>
                                      <p:to>
                                        <p:strVal val="visible"/>
                                      </p:to>
                                    </p:set>
                                    <p:animEffect transition="in" filter="fade">
                                      <p:cBhvr>
                                        <p:cTn id="49" dur="1000"/>
                                        <p:tgtEl>
                                          <p:spTgt spid="7171">
                                            <p:txEl>
                                              <p:pRg st="7" end="7"/>
                                            </p:txEl>
                                          </p:spTgt>
                                        </p:tgtEl>
                                      </p:cBhvr>
                                    </p:animEffect>
                                    <p:anim calcmode="lin" valueType="num">
                                      <p:cBhvr>
                                        <p:cTn id="50"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171">
                                            <p:txEl>
                                              <p:pRg st="8" end="8"/>
                                            </p:txEl>
                                          </p:spTgt>
                                        </p:tgtEl>
                                        <p:attrNameLst>
                                          <p:attrName>style.visibility</p:attrName>
                                        </p:attrNameLst>
                                      </p:cBhvr>
                                      <p:to>
                                        <p:strVal val="visible"/>
                                      </p:to>
                                    </p:set>
                                    <p:animEffect transition="in" filter="fade">
                                      <p:cBhvr>
                                        <p:cTn id="56" dur="1000"/>
                                        <p:tgtEl>
                                          <p:spTgt spid="7171">
                                            <p:txEl>
                                              <p:pRg st="8" end="8"/>
                                            </p:txEl>
                                          </p:spTgt>
                                        </p:tgtEl>
                                      </p:cBhvr>
                                    </p:animEffect>
                                    <p:anim calcmode="lin" valueType="num">
                                      <p:cBhvr>
                                        <p:cTn id="57"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171">
                                            <p:txEl>
                                              <p:pRg st="9" end="9"/>
                                            </p:txEl>
                                          </p:spTgt>
                                        </p:tgtEl>
                                        <p:attrNameLst>
                                          <p:attrName>style.visibility</p:attrName>
                                        </p:attrNameLst>
                                      </p:cBhvr>
                                      <p:to>
                                        <p:strVal val="visible"/>
                                      </p:to>
                                    </p:set>
                                    <p:animEffect transition="in" filter="fade">
                                      <p:cBhvr>
                                        <p:cTn id="63" dur="1000"/>
                                        <p:tgtEl>
                                          <p:spTgt spid="7171">
                                            <p:txEl>
                                              <p:pRg st="9" end="9"/>
                                            </p:txEl>
                                          </p:spTgt>
                                        </p:tgtEl>
                                      </p:cBhvr>
                                    </p:animEffect>
                                    <p:anim calcmode="lin" valueType="num">
                                      <p:cBhvr>
                                        <p:cTn id="64"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171">
                                            <p:txEl>
                                              <p:pRg st="10" end="10"/>
                                            </p:txEl>
                                          </p:spTgt>
                                        </p:tgtEl>
                                        <p:attrNameLst>
                                          <p:attrName>style.visibility</p:attrName>
                                        </p:attrNameLst>
                                      </p:cBhvr>
                                      <p:to>
                                        <p:strVal val="visible"/>
                                      </p:to>
                                    </p:set>
                                    <p:animEffect transition="in" filter="fade">
                                      <p:cBhvr>
                                        <p:cTn id="70" dur="1000"/>
                                        <p:tgtEl>
                                          <p:spTgt spid="7171">
                                            <p:txEl>
                                              <p:pRg st="10" end="10"/>
                                            </p:txEl>
                                          </p:spTgt>
                                        </p:tgtEl>
                                      </p:cBhvr>
                                    </p:animEffect>
                                    <p:anim calcmode="lin" valueType="num">
                                      <p:cBhvr>
                                        <p:cTn id="71" dur="10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717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171">
                                            <p:txEl>
                                              <p:pRg st="11" end="11"/>
                                            </p:txEl>
                                          </p:spTgt>
                                        </p:tgtEl>
                                        <p:attrNameLst>
                                          <p:attrName>style.visibility</p:attrName>
                                        </p:attrNameLst>
                                      </p:cBhvr>
                                      <p:to>
                                        <p:strVal val="visible"/>
                                      </p:to>
                                    </p:set>
                                    <p:animEffect transition="in" filter="fade">
                                      <p:cBhvr>
                                        <p:cTn id="77" dur="1000"/>
                                        <p:tgtEl>
                                          <p:spTgt spid="7171">
                                            <p:txEl>
                                              <p:pRg st="11" end="11"/>
                                            </p:txEl>
                                          </p:spTgt>
                                        </p:tgtEl>
                                      </p:cBhvr>
                                    </p:animEffect>
                                    <p:anim calcmode="lin" valueType="num">
                                      <p:cBhvr>
                                        <p:cTn id="78" dur="1000" fill="hold"/>
                                        <p:tgtEl>
                                          <p:spTgt spid="7171">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717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171">
                                            <p:txEl>
                                              <p:pRg st="12" end="12"/>
                                            </p:txEl>
                                          </p:spTgt>
                                        </p:tgtEl>
                                        <p:attrNameLst>
                                          <p:attrName>style.visibility</p:attrName>
                                        </p:attrNameLst>
                                      </p:cBhvr>
                                      <p:to>
                                        <p:strVal val="visible"/>
                                      </p:to>
                                    </p:set>
                                    <p:animEffect transition="in" filter="fade">
                                      <p:cBhvr>
                                        <p:cTn id="84" dur="1000"/>
                                        <p:tgtEl>
                                          <p:spTgt spid="7171">
                                            <p:txEl>
                                              <p:pRg st="12" end="12"/>
                                            </p:txEl>
                                          </p:spTgt>
                                        </p:tgtEl>
                                      </p:cBhvr>
                                    </p:animEffect>
                                    <p:anim calcmode="lin" valueType="num">
                                      <p:cBhvr>
                                        <p:cTn id="85" dur="1000" fill="hold"/>
                                        <p:tgtEl>
                                          <p:spTgt spid="7171">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717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7171">
                                            <p:txEl>
                                              <p:pRg st="13" end="13"/>
                                            </p:txEl>
                                          </p:spTgt>
                                        </p:tgtEl>
                                        <p:attrNameLst>
                                          <p:attrName>style.visibility</p:attrName>
                                        </p:attrNameLst>
                                      </p:cBhvr>
                                      <p:to>
                                        <p:strVal val="visible"/>
                                      </p:to>
                                    </p:set>
                                    <p:animEffect transition="in" filter="fade">
                                      <p:cBhvr>
                                        <p:cTn id="91" dur="1000"/>
                                        <p:tgtEl>
                                          <p:spTgt spid="7171">
                                            <p:txEl>
                                              <p:pRg st="13" end="13"/>
                                            </p:txEl>
                                          </p:spTgt>
                                        </p:tgtEl>
                                      </p:cBhvr>
                                    </p:animEffect>
                                    <p:anim calcmode="lin" valueType="num">
                                      <p:cBhvr>
                                        <p:cTn id="92" dur="1000" fill="hold"/>
                                        <p:tgtEl>
                                          <p:spTgt spid="7171">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7171">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7171">
                                            <p:txEl>
                                              <p:pRg st="15" end="15"/>
                                            </p:txEl>
                                          </p:spTgt>
                                        </p:tgtEl>
                                        <p:attrNameLst>
                                          <p:attrName>style.visibility</p:attrName>
                                        </p:attrNameLst>
                                      </p:cBhvr>
                                      <p:to>
                                        <p:strVal val="visible"/>
                                      </p:to>
                                    </p:set>
                                    <p:animEffect transition="in" filter="fade">
                                      <p:cBhvr>
                                        <p:cTn id="98" dur="1000"/>
                                        <p:tgtEl>
                                          <p:spTgt spid="7171">
                                            <p:txEl>
                                              <p:pRg st="15" end="15"/>
                                            </p:txEl>
                                          </p:spTgt>
                                        </p:tgtEl>
                                      </p:cBhvr>
                                    </p:animEffect>
                                    <p:anim calcmode="lin" valueType="num">
                                      <p:cBhvr>
                                        <p:cTn id="99" dur="1000" fill="hold"/>
                                        <p:tgtEl>
                                          <p:spTgt spid="7171">
                                            <p:txEl>
                                              <p:pRg st="15" end="15"/>
                                            </p:txEl>
                                          </p:spTgt>
                                        </p:tgtEl>
                                        <p:attrNameLst>
                                          <p:attrName>ppt_x</p:attrName>
                                        </p:attrNameLst>
                                      </p:cBhvr>
                                      <p:tavLst>
                                        <p:tav tm="0">
                                          <p:val>
                                            <p:strVal val="#ppt_x"/>
                                          </p:val>
                                        </p:tav>
                                        <p:tav tm="100000">
                                          <p:val>
                                            <p:strVal val="#ppt_x"/>
                                          </p:val>
                                        </p:tav>
                                      </p:tavLst>
                                    </p:anim>
                                    <p:anim calcmode="lin" valueType="num">
                                      <p:cBhvr>
                                        <p:cTn id="100" dur="1000" fill="hold"/>
                                        <p:tgtEl>
                                          <p:spTgt spid="717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7171">
                                            <p:txEl>
                                              <p:pRg st="16" end="16"/>
                                            </p:txEl>
                                          </p:spTgt>
                                        </p:tgtEl>
                                        <p:attrNameLst>
                                          <p:attrName>style.visibility</p:attrName>
                                        </p:attrNameLst>
                                      </p:cBhvr>
                                      <p:to>
                                        <p:strVal val="visible"/>
                                      </p:to>
                                    </p:set>
                                    <p:animEffect transition="in" filter="fade">
                                      <p:cBhvr>
                                        <p:cTn id="105" dur="1000"/>
                                        <p:tgtEl>
                                          <p:spTgt spid="7171">
                                            <p:txEl>
                                              <p:pRg st="16" end="16"/>
                                            </p:txEl>
                                          </p:spTgt>
                                        </p:tgtEl>
                                      </p:cBhvr>
                                    </p:animEffect>
                                    <p:anim calcmode="lin" valueType="num">
                                      <p:cBhvr>
                                        <p:cTn id="106" dur="1000" fill="hold"/>
                                        <p:tgtEl>
                                          <p:spTgt spid="7171">
                                            <p:txEl>
                                              <p:pRg st="16" end="16"/>
                                            </p:txEl>
                                          </p:spTgt>
                                        </p:tgtEl>
                                        <p:attrNameLst>
                                          <p:attrName>ppt_x</p:attrName>
                                        </p:attrNameLst>
                                      </p:cBhvr>
                                      <p:tavLst>
                                        <p:tav tm="0">
                                          <p:val>
                                            <p:strVal val="#ppt_x"/>
                                          </p:val>
                                        </p:tav>
                                        <p:tav tm="100000">
                                          <p:val>
                                            <p:strVal val="#ppt_x"/>
                                          </p:val>
                                        </p:tav>
                                      </p:tavLst>
                                    </p:anim>
                                    <p:anim calcmode="lin" valueType="num">
                                      <p:cBhvr>
                                        <p:cTn id="107" dur="1000" fill="hold"/>
                                        <p:tgtEl>
                                          <p:spTgt spid="7171">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7171">
                                            <p:txEl>
                                              <p:pRg st="17" end="17"/>
                                            </p:txEl>
                                          </p:spTgt>
                                        </p:tgtEl>
                                        <p:attrNameLst>
                                          <p:attrName>style.visibility</p:attrName>
                                        </p:attrNameLst>
                                      </p:cBhvr>
                                      <p:to>
                                        <p:strVal val="visible"/>
                                      </p:to>
                                    </p:set>
                                    <p:animEffect transition="in" filter="fade">
                                      <p:cBhvr>
                                        <p:cTn id="112" dur="1000"/>
                                        <p:tgtEl>
                                          <p:spTgt spid="7171">
                                            <p:txEl>
                                              <p:pRg st="17" end="17"/>
                                            </p:txEl>
                                          </p:spTgt>
                                        </p:tgtEl>
                                      </p:cBhvr>
                                    </p:animEffect>
                                    <p:anim calcmode="lin" valueType="num">
                                      <p:cBhvr>
                                        <p:cTn id="113" dur="1000" fill="hold"/>
                                        <p:tgtEl>
                                          <p:spTgt spid="7171">
                                            <p:txEl>
                                              <p:pRg st="17" end="17"/>
                                            </p:txEl>
                                          </p:spTgt>
                                        </p:tgtEl>
                                        <p:attrNameLst>
                                          <p:attrName>ppt_x</p:attrName>
                                        </p:attrNameLst>
                                      </p:cBhvr>
                                      <p:tavLst>
                                        <p:tav tm="0">
                                          <p:val>
                                            <p:strVal val="#ppt_x"/>
                                          </p:val>
                                        </p:tav>
                                        <p:tav tm="100000">
                                          <p:val>
                                            <p:strVal val="#ppt_x"/>
                                          </p:val>
                                        </p:tav>
                                      </p:tavLst>
                                    </p:anim>
                                    <p:anim calcmode="lin" valueType="num">
                                      <p:cBhvr>
                                        <p:cTn id="114" dur="1000" fill="hold"/>
                                        <p:tgtEl>
                                          <p:spTgt spid="7171">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7171">
                                            <p:txEl>
                                              <p:pRg st="19" end="19"/>
                                            </p:txEl>
                                          </p:spTgt>
                                        </p:tgtEl>
                                        <p:attrNameLst>
                                          <p:attrName>style.visibility</p:attrName>
                                        </p:attrNameLst>
                                      </p:cBhvr>
                                      <p:to>
                                        <p:strVal val="visible"/>
                                      </p:to>
                                    </p:set>
                                    <p:animEffect transition="in" filter="fade">
                                      <p:cBhvr>
                                        <p:cTn id="119" dur="1000"/>
                                        <p:tgtEl>
                                          <p:spTgt spid="7171">
                                            <p:txEl>
                                              <p:pRg st="19" end="19"/>
                                            </p:txEl>
                                          </p:spTgt>
                                        </p:tgtEl>
                                      </p:cBhvr>
                                    </p:animEffect>
                                    <p:anim calcmode="lin" valueType="num">
                                      <p:cBhvr>
                                        <p:cTn id="120" dur="1000" fill="hold"/>
                                        <p:tgtEl>
                                          <p:spTgt spid="7171">
                                            <p:txEl>
                                              <p:pRg st="19" end="19"/>
                                            </p:txEl>
                                          </p:spTgt>
                                        </p:tgtEl>
                                        <p:attrNameLst>
                                          <p:attrName>ppt_x</p:attrName>
                                        </p:attrNameLst>
                                      </p:cBhvr>
                                      <p:tavLst>
                                        <p:tav tm="0">
                                          <p:val>
                                            <p:strVal val="#ppt_x"/>
                                          </p:val>
                                        </p:tav>
                                        <p:tav tm="100000">
                                          <p:val>
                                            <p:strVal val="#ppt_x"/>
                                          </p:val>
                                        </p:tav>
                                      </p:tavLst>
                                    </p:anim>
                                    <p:anim calcmode="lin" valueType="num">
                                      <p:cBhvr>
                                        <p:cTn id="121" dur="1000" fill="hold"/>
                                        <p:tgtEl>
                                          <p:spTgt spid="7171">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7171">
                                            <p:txEl>
                                              <p:pRg st="20" end="20"/>
                                            </p:txEl>
                                          </p:spTgt>
                                        </p:tgtEl>
                                        <p:attrNameLst>
                                          <p:attrName>style.visibility</p:attrName>
                                        </p:attrNameLst>
                                      </p:cBhvr>
                                      <p:to>
                                        <p:strVal val="visible"/>
                                      </p:to>
                                    </p:set>
                                    <p:animEffect transition="in" filter="fade">
                                      <p:cBhvr>
                                        <p:cTn id="126" dur="1000"/>
                                        <p:tgtEl>
                                          <p:spTgt spid="7171">
                                            <p:txEl>
                                              <p:pRg st="20" end="20"/>
                                            </p:txEl>
                                          </p:spTgt>
                                        </p:tgtEl>
                                      </p:cBhvr>
                                    </p:animEffect>
                                    <p:anim calcmode="lin" valueType="num">
                                      <p:cBhvr>
                                        <p:cTn id="127" dur="1000" fill="hold"/>
                                        <p:tgtEl>
                                          <p:spTgt spid="7171">
                                            <p:txEl>
                                              <p:pRg st="20" end="20"/>
                                            </p:txEl>
                                          </p:spTgt>
                                        </p:tgtEl>
                                        <p:attrNameLst>
                                          <p:attrName>ppt_x</p:attrName>
                                        </p:attrNameLst>
                                      </p:cBhvr>
                                      <p:tavLst>
                                        <p:tav tm="0">
                                          <p:val>
                                            <p:strVal val="#ppt_x"/>
                                          </p:val>
                                        </p:tav>
                                        <p:tav tm="100000">
                                          <p:val>
                                            <p:strVal val="#ppt_x"/>
                                          </p:val>
                                        </p:tav>
                                      </p:tavLst>
                                    </p:anim>
                                    <p:anim calcmode="lin" valueType="num">
                                      <p:cBhvr>
                                        <p:cTn id="128" dur="1000" fill="hold"/>
                                        <p:tgtEl>
                                          <p:spTgt spid="7171">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7171">
                                            <p:txEl>
                                              <p:pRg st="21" end="21"/>
                                            </p:txEl>
                                          </p:spTgt>
                                        </p:tgtEl>
                                        <p:attrNameLst>
                                          <p:attrName>style.visibility</p:attrName>
                                        </p:attrNameLst>
                                      </p:cBhvr>
                                      <p:to>
                                        <p:strVal val="visible"/>
                                      </p:to>
                                    </p:set>
                                    <p:animEffect transition="in" filter="fade">
                                      <p:cBhvr>
                                        <p:cTn id="133" dur="1000"/>
                                        <p:tgtEl>
                                          <p:spTgt spid="7171">
                                            <p:txEl>
                                              <p:pRg st="21" end="21"/>
                                            </p:txEl>
                                          </p:spTgt>
                                        </p:tgtEl>
                                      </p:cBhvr>
                                    </p:animEffect>
                                    <p:anim calcmode="lin" valueType="num">
                                      <p:cBhvr>
                                        <p:cTn id="134" dur="1000" fill="hold"/>
                                        <p:tgtEl>
                                          <p:spTgt spid="7171">
                                            <p:txEl>
                                              <p:pRg st="21" end="21"/>
                                            </p:txEl>
                                          </p:spTgt>
                                        </p:tgtEl>
                                        <p:attrNameLst>
                                          <p:attrName>ppt_x</p:attrName>
                                        </p:attrNameLst>
                                      </p:cBhvr>
                                      <p:tavLst>
                                        <p:tav tm="0">
                                          <p:val>
                                            <p:strVal val="#ppt_x"/>
                                          </p:val>
                                        </p:tav>
                                        <p:tav tm="100000">
                                          <p:val>
                                            <p:strVal val="#ppt_x"/>
                                          </p:val>
                                        </p:tav>
                                      </p:tavLst>
                                    </p:anim>
                                    <p:anim calcmode="lin" valueType="num">
                                      <p:cBhvr>
                                        <p:cTn id="135" dur="1000" fill="hold"/>
                                        <p:tgtEl>
                                          <p:spTgt spid="7171">
                                            <p:txEl>
                                              <p:pRg st="21" end="21"/>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nodeType="clickEffect">
                                  <p:stCondLst>
                                    <p:cond delay="0"/>
                                  </p:stCondLst>
                                  <p:childTnLst>
                                    <p:set>
                                      <p:cBhvr>
                                        <p:cTn id="139" dur="1" fill="hold">
                                          <p:stCondLst>
                                            <p:cond delay="0"/>
                                          </p:stCondLst>
                                        </p:cTn>
                                        <p:tgtEl>
                                          <p:spTgt spid="7171">
                                            <p:txEl>
                                              <p:pRg st="22" end="22"/>
                                            </p:txEl>
                                          </p:spTgt>
                                        </p:tgtEl>
                                        <p:attrNameLst>
                                          <p:attrName>style.visibility</p:attrName>
                                        </p:attrNameLst>
                                      </p:cBhvr>
                                      <p:to>
                                        <p:strVal val="visible"/>
                                      </p:to>
                                    </p:set>
                                    <p:animEffect transition="in" filter="fade">
                                      <p:cBhvr>
                                        <p:cTn id="140" dur="1000"/>
                                        <p:tgtEl>
                                          <p:spTgt spid="7171">
                                            <p:txEl>
                                              <p:pRg st="22" end="22"/>
                                            </p:txEl>
                                          </p:spTgt>
                                        </p:tgtEl>
                                      </p:cBhvr>
                                    </p:animEffect>
                                    <p:anim calcmode="lin" valueType="num">
                                      <p:cBhvr>
                                        <p:cTn id="141" dur="1000" fill="hold"/>
                                        <p:tgtEl>
                                          <p:spTgt spid="7171">
                                            <p:txEl>
                                              <p:pRg st="22" end="22"/>
                                            </p:txEl>
                                          </p:spTgt>
                                        </p:tgtEl>
                                        <p:attrNameLst>
                                          <p:attrName>ppt_x</p:attrName>
                                        </p:attrNameLst>
                                      </p:cBhvr>
                                      <p:tavLst>
                                        <p:tav tm="0">
                                          <p:val>
                                            <p:strVal val="#ppt_x"/>
                                          </p:val>
                                        </p:tav>
                                        <p:tav tm="100000">
                                          <p:val>
                                            <p:strVal val="#ppt_x"/>
                                          </p:val>
                                        </p:tav>
                                      </p:tavLst>
                                    </p:anim>
                                    <p:anim calcmode="lin" valueType="num">
                                      <p:cBhvr>
                                        <p:cTn id="142" dur="1000" fill="hold"/>
                                        <p:tgtEl>
                                          <p:spTgt spid="7171">
                                            <p:txEl>
                                              <p:pRg st="22" end="22"/>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7171">
                                            <p:txEl>
                                              <p:pRg st="23" end="23"/>
                                            </p:txEl>
                                          </p:spTgt>
                                        </p:tgtEl>
                                        <p:attrNameLst>
                                          <p:attrName>style.visibility</p:attrName>
                                        </p:attrNameLst>
                                      </p:cBhvr>
                                      <p:to>
                                        <p:strVal val="visible"/>
                                      </p:to>
                                    </p:set>
                                    <p:animEffect transition="in" filter="fade">
                                      <p:cBhvr>
                                        <p:cTn id="147" dur="1000"/>
                                        <p:tgtEl>
                                          <p:spTgt spid="7171">
                                            <p:txEl>
                                              <p:pRg st="23" end="23"/>
                                            </p:txEl>
                                          </p:spTgt>
                                        </p:tgtEl>
                                      </p:cBhvr>
                                    </p:animEffect>
                                    <p:anim calcmode="lin" valueType="num">
                                      <p:cBhvr>
                                        <p:cTn id="148" dur="1000" fill="hold"/>
                                        <p:tgtEl>
                                          <p:spTgt spid="7171">
                                            <p:txEl>
                                              <p:pRg st="23" end="23"/>
                                            </p:txEl>
                                          </p:spTgt>
                                        </p:tgtEl>
                                        <p:attrNameLst>
                                          <p:attrName>ppt_x</p:attrName>
                                        </p:attrNameLst>
                                      </p:cBhvr>
                                      <p:tavLst>
                                        <p:tav tm="0">
                                          <p:val>
                                            <p:strVal val="#ppt_x"/>
                                          </p:val>
                                        </p:tav>
                                        <p:tav tm="100000">
                                          <p:val>
                                            <p:strVal val="#ppt_x"/>
                                          </p:val>
                                        </p:tav>
                                      </p:tavLst>
                                    </p:anim>
                                    <p:anim calcmode="lin" valueType="num">
                                      <p:cBhvr>
                                        <p:cTn id="149" dur="1000" fill="hold"/>
                                        <p:tgtEl>
                                          <p:spTgt spid="7171">
                                            <p:txEl>
                                              <p:pRg st="23" end="23"/>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nodeType="clickEffect">
                                  <p:stCondLst>
                                    <p:cond delay="0"/>
                                  </p:stCondLst>
                                  <p:childTnLst>
                                    <p:set>
                                      <p:cBhvr>
                                        <p:cTn id="153" dur="1" fill="hold">
                                          <p:stCondLst>
                                            <p:cond delay="0"/>
                                          </p:stCondLst>
                                        </p:cTn>
                                        <p:tgtEl>
                                          <p:spTgt spid="7171">
                                            <p:txEl>
                                              <p:pRg st="24" end="24"/>
                                            </p:txEl>
                                          </p:spTgt>
                                        </p:tgtEl>
                                        <p:attrNameLst>
                                          <p:attrName>style.visibility</p:attrName>
                                        </p:attrNameLst>
                                      </p:cBhvr>
                                      <p:to>
                                        <p:strVal val="visible"/>
                                      </p:to>
                                    </p:set>
                                    <p:animEffect transition="in" filter="fade">
                                      <p:cBhvr>
                                        <p:cTn id="154" dur="1000"/>
                                        <p:tgtEl>
                                          <p:spTgt spid="7171">
                                            <p:txEl>
                                              <p:pRg st="24" end="24"/>
                                            </p:txEl>
                                          </p:spTgt>
                                        </p:tgtEl>
                                      </p:cBhvr>
                                    </p:animEffect>
                                    <p:anim calcmode="lin" valueType="num">
                                      <p:cBhvr>
                                        <p:cTn id="155" dur="1000" fill="hold"/>
                                        <p:tgtEl>
                                          <p:spTgt spid="7171">
                                            <p:txEl>
                                              <p:pRg st="24" end="24"/>
                                            </p:txEl>
                                          </p:spTgt>
                                        </p:tgtEl>
                                        <p:attrNameLst>
                                          <p:attrName>ppt_x</p:attrName>
                                        </p:attrNameLst>
                                      </p:cBhvr>
                                      <p:tavLst>
                                        <p:tav tm="0">
                                          <p:val>
                                            <p:strVal val="#ppt_x"/>
                                          </p:val>
                                        </p:tav>
                                        <p:tav tm="100000">
                                          <p:val>
                                            <p:strVal val="#ppt_x"/>
                                          </p:val>
                                        </p:tav>
                                      </p:tavLst>
                                    </p:anim>
                                    <p:anim calcmode="lin" valueType="num">
                                      <p:cBhvr>
                                        <p:cTn id="156" dur="1000" fill="hold"/>
                                        <p:tgtEl>
                                          <p:spTgt spid="7171">
                                            <p:txEl>
                                              <p:pRg st="24" end="24"/>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nodeType="clickEffect">
                                  <p:stCondLst>
                                    <p:cond delay="0"/>
                                  </p:stCondLst>
                                  <p:childTnLst>
                                    <p:set>
                                      <p:cBhvr>
                                        <p:cTn id="160" dur="1" fill="hold">
                                          <p:stCondLst>
                                            <p:cond delay="0"/>
                                          </p:stCondLst>
                                        </p:cTn>
                                        <p:tgtEl>
                                          <p:spTgt spid="7171">
                                            <p:txEl>
                                              <p:pRg st="25" end="25"/>
                                            </p:txEl>
                                          </p:spTgt>
                                        </p:tgtEl>
                                        <p:attrNameLst>
                                          <p:attrName>style.visibility</p:attrName>
                                        </p:attrNameLst>
                                      </p:cBhvr>
                                      <p:to>
                                        <p:strVal val="visible"/>
                                      </p:to>
                                    </p:set>
                                    <p:animEffect transition="in" filter="fade">
                                      <p:cBhvr>
                                        <p:cTn id="161" dur="1000"/>
                                        <p:tgtEl>
                                          <p:spTgt spid="7171">
                                            <p:txEl>
                                              <p:pRg st="25" end="25"/>
                                            </p:txEl>
                                          </p:spTgt>
                                        </p:tgtEl>
                                      </p:cBhvr>
                                    </p:animEffect>
                                    <p:anim calcmode="lin" valueType="num">
                                      <p:cBhvr>
                                        <p:cTn id="162" dur="1000" fill="hold"/>
                                        <p:tgtEl>
                                          <p:spTgt spid="7171">
                                            <p:txEl>
                                              <p:pRg st="25" end="25"/>
                                            </p:txEl>
                                          </p:spTgt>
                                        </p:tgtEl>
                                        <p:attrNameLst>
                                          <p:attrName>ppt_x</p:attrName>
                                        </p:attrNameLst>
                                      </p:cBhvr>
                                      <p:tavLst>
                                        <p:tav tm="0">
                                          <p:val>
                                            <p:strVal val="#ppt_x"/>
                                          </p:val>
                                        </p:tav>
                                        <p:tav tm="100000">
                                          <p:val>
                                            <p:strVal val="#ppt_x"/>
                                          </p:val>
                                        </p:tav>
                                      </p:tavLst>
                                    </p:anim>
                                    <p:anim calcmode="lin" valueType="num">
                                      <p:cBhvr>
                                        <p:cTn id="163" dur="1000" fill="hold"/>
                                        <p:tgtEl>
                                          <p:spTgt spid="7171">
                                            <p:txEl>
                                              <p:pRg st="25" end="25"/>
                                            </p:txEl>
                                          </p:spTgt>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nodeType="clickEffect">
                                  <p:stCondLst>
                                    <p:cond delay="0"/>
                                  </p:stCondLst>
                                  <p:childTnLst>
                                    <p:set>
                                      <p:cBhvr>
                                        <p:cTn id="167" dur="1" fill="hold">
                                          <p:stCondLst>
                                            <p:cond delay="0"/>
                                          </p:stCondLst>
                                        </p:cTn>
                                        <p:tgtEl>
                                          <p:spTgt spid="7171">
                                            <p:txEl>
                                              <p:pRg st="26" end="26"/>
                                            </p:txEl>
                                          </p:spTgt>
                                        </p:tgtEl>
                                        <p:attrNameLst>
                                          <p:attrName>style.visibility</p:attrName>
                                        </p:attrNameLst>
                                      </p:cBhvr>
                                      <p:to>
                                        <p:strVal val="visible"/>
                                      </p:to>
                                    </p:set>
                                    <p:animEffect transition="in" filter="fade">
                                      <p:cBhvr>
                                        <p:cTn id="168" dur="1000"/>
                                        <p:tgtEl>
                                          <p:spTgt spid="7171">
                                            <p:txEl>
                                              <p:pRg st="26" end="26"/>
                                            </p:txEl>
                                          </p:spTgt>
                                        </p:tgtEl>
                                      </p:cBhvr>
                                    </p:animEffect>
                                    <p:anim calcmode="lin" valueType="num">
                                      <p:cBhvr>
                                        <p:cTn id="169" dur="1000" fill="hold"/>
                                        <p:tgtEl>
                                          <p:spTgt spid="7171">
                                            <p:txEl>
                                              <p:pRg st="26" end="26"/>
                                            </p:txEl>
                                          </p:spTgt>
                                        </p:tgtEl>
                                        <p:attrNameLst>
                                          <p:attrName>ppt_x</p:attrName>
                                        </p:attrNameLst>
                                      </p:cBhvr>
                                      <p:tavLst>
                                        <p:tav tm="0">
                                          <p:val>
                                            <p:strVal val="#ppt_x"/>
                                          </p:val>
                                        </p:tav>
                                        <p:tav tm="100000">
                                          <p:val>
                                            <p:strVal val="#ppt_x"/>
                                          </p:val>
                                        </p:tav>
                                      </p:tavLst>
                                    </p:anim>
                                    <p:anim calcmode="lin" valueType="num">
                                      <p:cBhvr>
                                        <p:cTn id="170" dur="1000" fill="hold"/>
                                        <p:tgtEl>
                                          <p:spTgt spid="7171">
                                            <p:txEl>
                                              <p:pRg st="26" end="26"/>
                                            </p:txEl>
                                          </p:spTgt>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nodeType="clickEffect">
                                  <p:stCondLst>
                                    <p:cond delay="0"/>
                                  </p:stCondLst>
                                  <p:childTnLst>
                                    <p:set>
                                      <p:cBhvr>
                                        <p:cTn id="174" dur="1" fill="hold">
                                          <p:stCondLst>
                                            <p:cond delay="0"/>
                                          </p:stCondLst>
                                        </p:cTn>
                                        <p:tgtEl>
                                          <p:spTgt spid="7171">
                                            <p:txEl>
                                              <p:pRg st="27" end="27"/>
                                            </p:txEl>
                                          </p:spTgt>
                                        </p:tgtEl>
                                        <p:attrNameLst>
                                          <p:attrName>style.visibility</p:attrName>
                                        </p:attrNameLst>
                                      </p:cBhvr>
                                      <p:to>
                                        <p:strVal val="visible"/>
                                      </p:to>
                                    </p:set>
                                    <p:animEffect transition="in" filter="fade">
                                      <p:cBhvr>
                                        <p:cTn id="175" dur="1000"/>
                                        <p:tgtEl>
                                          <p:spTgt spid="7171">
                                            <p:txEl>
                                              <p:pRg st="27" end="27"/>
                                            </p:txEl>
                                          </p:spTgt>
                                        </p:tgtEl>
                                      </p:cBhvr>
                                    </p:animEffect>
                                    <p:anim calcmode="lin" valueType="num">
                                      <p:cBhvr>
                                        <p:cTn id="176" dur="1000" fill="hold"/>
                                        <p:tgtEl>
                                          <p:spTgt spid="7171">
                                            <p:txEl>
                                              <p:pRg st="27" end="27"/>
                                            </p:txEl>
                                          </p:spTgt>
                                        </p:tgtEl>
                                        <p:attrNameLst>
                                          <p:attrName>ppt_x</p:attrName>
                                        </p:attrNameLst>
                                      </p:cBhvr>
                                      <p:tavLst>
                                        <p:tav tm="0">
                                          <p:val>
                                            <p:strVal val="#ppt_x"/>
                                          </p:val>
                                        </p:tav>
                                        <p:tav tm="100000">
                                          <p:val>
                                            <p:strVal val="#ppt_x"/>
                                          </p:val>
                                        </p:tav>
                                      </p:tavLst>
                                    </p:anim>
                                    <p:anim calcmode="lin" valueType="num">
                                      <p:cBhvr>
                                        <p:cTn id="177" dur="1000" fill="hold"/>
                                        <p:tgtEl>
                                          <p:spTgt spid="7171">
                                            <p:txEl>
                                              <p:pRg st="27" end="27"/>
                                            </p:txEl>
                                          </p:spTgt>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nodeType="clickEffect">
                                  <p:stCondLst>
                                    <p:cond delay="0"/>
                                  </p:stCondLst>
                                  <p:childTnLst>
                                    <p:set>
                                      <p:cBhvr>
                                        <p:cTn id="181" dur="1" fill="hold">
                                          <p:stCondLst>
                                            <p:cond delay="0"/>
                                          </p:stCondLst>
                                        </p:cTn>
                                        <p:tgtEl>
                                          <p:spTgt spid="7171">
                                            <p:txEl>
                                              <p:pRg st="28" end="28"/>
                                            </p:txEl>
                                          </p:spTgt>
                                        </p:tgtEl>
                                        <p:attrNameLst>
                                          <p:attrName>style.visibility</p:attrName>
                                        </p:attrNameLst>
                                      </p:cBhvr>
                                      <p:to>
                                        <p:strVal val="visible"/>
                                      </p:to>
                                    </p:set>
                                    <p:animEffect transition="in" filter="fade">
                                      <p:cBhvr>
                                        <p:cTn id="182" dur="1000"/>
                                        <p:tgtEl>
                                          <p:spTgt spid="7171">
                                            <p:txEl>
                                              <p:pRg st="28" end="28"/>
                                            </p:txEl>
                                          </p:spTgt>
                                        </p:tgtEl>
                                      </p:cBhvr>
                                    </p:animEffect>
                                    <p:anim calcmode="lin" valueType="num">
                                      <p:cBhvr>
                                        <p:cTn id="183" dur="1000" fill="hold"/>
                                        <p:tgtEl>
                                          <p:spTgt spid="7171">
                                            <p:txEl>
                                              <p:pRg st="28" end="28"/>
                                            </p:txEl>
                                          </p:spTgt>
                                        </p:tgtEl>
                                        <p:attrNameLst>
                                          <p:attrName>ppt_x</p:attrName>
                                        </p:attrNameLst>
                                      </p:cBhvr>
                                      <p:tavLst>
                                        <p:tav tm="0">
                                          <p:val>
                                            <p:strVal val="#ppt_x"/>
                                          </p:val>
                                        </p:tav>
                                        <p:tav tm="100000">
                                          <p:val>
                                            <p:strVal val="#ppt_x"/>
                                          </p:val>
                                        </p:tav>
                                      </p:tavLst>
                                    </p:anim>
                                    <p:anim calcmode="lin" valueType="num">
                                      <p:cBhvr>
                                        <p:cTn id="184" dur="1000" fill="hold"/>
                                        <p:tgtEl>
                                          <p:spTgt spid="7171">
                                            <p:txEl>
                                              <p:pRg st="28" end="28"/>
                                            </p:txEl>
                                          </p:spTgt>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2" presetClass="entr" presetSubtype="0" fill="hold" nodeType="clickEffect">
                                  <p:stCondLst>
                                    <p:cond delay="0"/>
                                  </p:stCondLst>
                                  <p:childTnLst>
                                    <p:set>
                                      <p:cBhvr>
                                        <p:cTn id="188" dur="1" fill="hold">
                                          <p:stCondLst>
                                            <p:cond delay="0"/>
                                          </p:stCondLst>
                                        </p:cTn>
                                        <p:tgtEl>
                                          <p:spTgt spid="7171">
                                            <p:txEl>
                                              <p:pRg st="29" end="29"/>
                                            </p:txEl>
                                          </p:spTgt>
                                        </p:tgtEl>
                                        <p:attrNameLst>
                                          <p:attrName>style.visibility</p:attrName>
                                        </p:attrNameLst>
                                      </p:cBhvr>
                                      <p:to>
                                        <p:strVal val="visible"/>
                                      </p:to>
                                    </p:set>
                                    <p:animEffect transition="in" filter="fade">
                                      <p:cBhvr>
                                        <p:cTn id="189" dur="1000"/>
                                        <p:tgtEl>
                                          <p:spTgt spid="7171">
                                            <p:txEl>
                                              <p:pRg st="29" end="29"/>
                                            </p:txEl>
                                          </p:spTgt>
                                        </p:tgtEl>
                                      </p:cBhvr>
                                    </p:animEffect>
                                    <p:anim calcmode="lin" valueType="num">
                                      <p:cBhvr>
                                        <p:cTn id="190" dur="1000" fill="hold"/>
                                        <p:tgtEl>
                                          <p:spTgt spid="7171">
                                            <p:txEl>
                                              <p:pRg st="29" end="29"/>
                                            </p:txEl>
                                          </p:spTgt>
                                        </p:tgtEl>
                                        <p:attrNameLst>
                                          <p:attrName>ppt_x</p:attrName>
                                        </p:attrNameLst>
                                      </p:cBhvr>
                                      <p:tavLst>
                                        <p:tav tm="0">
                                          <p:val>
                                            <p:strVal val="#ppt_x"/>
                                          </p:val>
                                        </p:tav>
                                        <p:tav tm="100000">
                                          <p:val>
                                            <p:strVal val="#ppt_x"/>
                                          </p:val>
                                        </p:tav>
                                      </p:tavLst>
                                    </p:anim>
                                    <p:anim calcmode="lin" valueType="num">
                                      <p:cBhvr>
                                        <p:cTn id="191" dur="1000" fill="hold"/>
                                        <p:tgtEl>
                                          <p:spTgt spid="7171">
                                            <p:txEl>
                                              <p:pRg st="29" end="29"/>
                                            </p:txEl>
                                          </p:spTgt>
                                        </p:tgtEl>
                                        <p:attrNameLst>
                                          <p:attrName>ppt_y</p:attrName>
                                        </p:attrNameLst>
                                      </p:cBhvr>
                                      <p:tavLst>
                                        <p:tav tm="0">
                                          <p:val>
                                            <p:strVal val="#ppt_y+.1"/>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42" presetClass="entr" presetSubtype="0" fill="hold" nodeType="clickEffect">
                                  <p:stCondLst>
                                    <p:cond delay="0"/>
                                  </p:stCondLst>
                                  <p:childTnLst>
                                    <p:set>
                                      <p:cBhvr>
                                        <p:cTn id="195" dur="1" fill="hold">
                                          <p:stCondLst>
                                            <p:cond delay="0"/>
                                          </p:stCondLst>
                                        </p:cTn>
                                        <p:tgtEl>
                                          <p:spTgt spid="7171">
                                            <p:txEl>
                                              <p:pRg st="30" end="30"/>
                                            </p:txEl>
                                          </p:spTgt>
                                        </p:tgtEl>
                                        <p:attrNameLst>
                                          <p:attrName>style.visibility</p:attrName>
                                        </p:attrNameLst>
                                      </p:cBhvr>
                                      <p:to>
                                        <p:strVal val="visible"/>
                                      </p:to>
                                    </p:set>
                                    <p:animEffect transition="in" filter="fade">
                                      <p:cBhvr>
                                        <p:cTn id="196" dur="1000"/>
                                        <p:tgtEl>
                                          <p:spTgt spid="7171">
                                            <p:txEl>
                                              <p:pRg st="30" end="30"/>
                                            </p:txEl>
                                          </p:spTgt>
                                        </p:tgtEl>
                                      </p:cBhvr>
                                    </p:animEffect>
                                    <p:anim calcmode="lin" valueType="num">
                                      <p:cBhvr>
                                        <p:cTn id="197" dur="1000" fill="hold"/>
                                        <p:tgtEl>
                                          <p:spTgt spid="7171">
                                            <p:txEl>
                                              <p:pRg st="30" end="30"/>
                                            </p:txEl>
                                          </p:spTgt>
                                        </p:tgtEl>
                                        <p:attrNameLst>
                                          <p:attrName>ppt_x</p:attrName>
                                        </p:attrNameLst>
                                      </p:cBhvr>
                                      <p:tavLst>
                                        <p:tav tm="0">
                                          <p:val>
                                            <p:strVal val="#ppt_x"/>
                                          </p:val>
                                        </p:tav>
                                        <p:tav tm="100000">
                                          <p:val>
                                            <p:strVal val="#ppt_x"/>
                                          </p:val>
                                        </p:tav>
                                      </p:tavLst>
                                    </p:anim>
                                    <p:anim calcmode="lin" valueType="num">
                                      <p:cBhvr>
                                        <p:cTn id="198" dur="1000" fill="hold"/>
                                        <p:tgtEl>
                                          <p:spTgt spid="7171">
                                            <p:txEl>
                                              <p:pRg st="30" end="3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proper worship changes each of us</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A. We must daily remember the blessings of our God and be thankful. Our very lives </a:t>
            </a:r>
          </a:p>
          <a:p>
            <a:r>
              <a:rPr lang="en-US" altLang="en-US" sz="4000" dirty="0">
                <a:effectLst>
                  <a:outerShdw blurRad="38100" dist="38100" dir="2700000" algn="tl">
                    <a:srgbClr val="000000"/>
                  </a:outerShdw>
                </a:effectLst>
              </a:rPr>
              <a:t>        are placed before God as a sacrifice. (Rom 12:1-2)</a:t>
            </a:r>
          </a:p>
          <a:p>
            <a:r>
              <a:rPr lang="en-US" altLang="en-US" sz="4000" dirty="0">
                <a:effectLst>
                  <a:outerShdw blurRad="38100" dist="38100" dir="2700000" algn="tl">
                    <a:srgbClr val="000000"/>
                  </a:outerShdw>
                </a:effectLst>
              </a:rPr>
              <a:t>Romans 12:1-2  I 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1. We need help to keep out thoughts as they ought to be. </a:t>
            </a:r>
          </a:p>
          <a:p>
            <a:r>
              <a:rPr lang="en-US" altLang="en-US" sz="4000" dirty="0">
                <a:effectLst>
                  <a:outerShdw blurRad="38100" dist="38100" dir="2700000" algn="tl">
                    <a:srgbClr val="000000"/>
                  </a:outerShdw>
                </a:effectLst>
              </a:rPr>
              <a:t>	2. We can simply make consistent bad choices as to our priorities and our </a:t>
            </a:r>
          </a:p>
          <a:p>
            <a:r>
              <a:rPr lang="en-US" altLang="en-US" sz="4000" dirty="0">
                <a:effectLst>
                  <a:outerShdw blurRad="38100" dist="38100" dir="2700000" algn="tl">
                    <a:srgbClr val="000000"/>
                  </a:outerShdw>
                </a:effectLst>
              </a:rPr>
              <a:t>               scheduling and find that God is pushed out of our thoughts. (Mt 6:33)</a:t>
            </a:r>
          </a:p>
          <a:p>
            <a:r>
              <a:rPr lang="en-US" altLang="en-US" sz="4000" dirty="0">
                <a:effectLst>
                  <a:outerShdw blurRad="38100" dist="38100" dir="2700000" algn="tl">
                    <a:srgbClr val="000000"/>
                  </a:outerShdw>
                </a:effectLst>
              </a:rPr>
              <a:t>Matthew 6:33   33 "But seek first His kingdom and His righteousness; and all these things shall be added to you.</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3. When we come to worship “busy” then real worship will be boring.</a:t>
            </a:r>
          </a:p>
          <a:p>
            <a:r>
              <a:rPr lang="en-US" altLang="en-US" sz="4000" dirty="0">
                <a:effectLst>
                  <a:outerShdw blurRad="38100" dist="38100" dir="2700000" algn="tl">
                    <a:srgbClr val="000000"/>
                  </a:outerShdw>
                </a:effectLst>
              </a:rPr>
              <a:t>	4. Are we keeping a tender, thankful, teachable heart? (Mt 15:8-9)</a:t>
            </a:r>
          </a:p>
          <a:p>
            <a:r>
              <a:rPr lang="en-US" altLang="en-US" sz="4000" dirty="0">
                <a:effectLst>
                  <a:outerShdw blurRad="38100" dist="38100" dir="2700000" algn="tl">
                    <a:srgbClr val="000000"/>
                  </a:outerShdw>
                </a:effectLst>
              </a:rPr>
              <a:t>Matthew 15:8-9   8 'These people draw near to Me with their mouth, And honor Me with their lips, But their heart is far from Me.  9 And in vain they worship Me, Teaching as doctrines the commandments of men.' "</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B. The neglect of worship can move you completely away from God. (Heb 2:1; 4:1-2)</a:t>
            </a:r>
          </a:p>
          <a:p>
            <a:r>
              <a:rPr lang="en-US" altLang="en-US" sz="4000" dirty="0">
                <a:effectLst>
                  <a:outerShdw blurRad="38100" dist="38100" dir="2700000" algn="tl">
                    <a:srgbClr val="000000"/>
                  </a:outerShdw>
                </a:effectLst>
              </a:rPr>
              <a:t>Hebrews 2:1  Therefore we must give the more earnest heed to the things we have heard, lest we drift away.</a:t>
            </a:r>
          </a:p>
          <a:p>
            <a:r>
              <a:rPr lang="en-US" altLang="en-US" sz="4000" dirty="0">
                <a:effectLst>
                  <a:outerShdw blurRad="38100" dist="38100" dir="2700000" algn="tl">
                    <a:srgbClr val="000000"/>
                  </a:outerShdw>
                </a:effectLst>
              </a:rPr>
              <a:t>	1. There are some things that I cannot do for you. I cannot worship for you. I </a:t>
            </a:r>
          </a:p>
          <a:p>
            <a:r>
              <a:rPr lang="en-US" altLang="en-US" sz="4000" dirty="0">
                <a:effectLst>
                  <a:outerShdw blurRad="38100" dist="38100" dir="2700000" algn="tl">
                    <a:srgbClr val="000000"/>
                  </a:outerShdw>
                </a:effectLst>
              </a:rPr>
              <a:t>                cannot make you prepare for worship with reverence. (Ex. Saturday Night)</a:t>
            </a:r>
          </a:p>
          <a:p>
            <a:r>
              <a:rPr lang="en-US" altLang="en-US" sz="4000" dirty="0">
                <a:effectLst>
                  <a:outerShdw blurRad="38100" dist="38100" dir="2700000" algn="tl">
                    <a:srgbClr val="000000"/>
                  </a:outerShdw>
                </a:effectLst>
              </a:rPr>
              <a:t>	2. What happens when we ignore thankfulness? (Rom 1:21)</a:t>
            </a:r>
          </a:p>
          <a:p>
            <a:r>
              <a:rPr lang="en-US" altLang="en-US" sz="4000" dirty="0">
                <a:effectLst>
                  <a:outerShdw blurRad="38100" dist="38100" dir="2700000" algn="tl">
                    <a:srgbClr val="000000"/>
                  </a:outerShdw>
                </a:effectLst>
              </a:rPr>
              <a:t>Romans 1:21   21 because, although they knew God, they did not glorify Him as God, nor were thankful, but became futile in their thoughts, and their foolish hearts were darkened.</a:t>
            </a:r>
          </a:p>
          <a:p>
            <a:r>
              <a:rPr lang="en-US" altLang="en-US" sz="4000" dirty="0">
                <a:effectLst>
                  <a:outerShdw blurRad="38100" dist="38100" dir="2700000" algn="tl">
                    <a:srgbClr val="000000"/>
                  </a:outerShdw>
                </a:effectLst>
              </a:rPr>
              <a:t>	3. We can have the wrong attitude and then worship will push us further away </a:t>
            </a:r>
          </a:p>
          <a:p>
            <a:r>
              <a:rPr lang="en-US" altLang="en-US" sz="4000" dirty="0">
                <a:effectLst>
                  <a:outerShdw blurRad="38100" dist="38100" dir="2700000" algn="tl">
                    <a:srgbClr val="000000"/>
                  </a:outerShdw>
                </a:effectLst>
              </a:rPr>
              <a:t>                from God and His people! (1 Cor 11:28-30; 11:20)</a:t>
            </a:r>
          </a:p>
          <a:p>
            <a:r>
              <a:rPr lang="en-US" altLang="en-US" sz="4000" dirty="0">
                <a:effectLst>
                  <a:outerShdw blurRad="38100" dist="38100" dir="2700000" algn="tl">
                    <a:srgbClr val="000000"/>
                  </a:outerShdw>
                </a:effectLst>
              </a:rPr>
              <a:t>1 Corinthians 11:28-30   28 But let a man examine himself, and so let him eat of the bread and drink of the cup.  29 For he who eats and drinks in an unworthy manner eats and drinks judgment to himself, not discerning the Lord's body.  30 For this reason many are weak and sick among you, and many sleep.</a:t>
            </a:r>
          </a:p>
          <a:p>
            <a:r>
              <a:rPr lang="en-US" altLang="en-US" sz="4000" dirty="0">
                <a:effectLst>
                  <a:outerShdw blurRad="38100" dist="38100" dir="2700000" algn="tl">
                    <a:srgbClr val="000000"/>
                  </a:outerShdw>
                </a:effectLst>
              </a:rPr>
              <a:t>1 Corinthians 11:20   20 Therefore when you come together in one place, it is not to eat the Lord's Supper.</a:t>
            </a:r>
          </a:p>
          <a:p>
            <a:r>
              <a:rPr lang="en-US" altLang="en-US" sz="4000" dirty="0">
                <a:effectLst>
                  <a:outerShdw blurRad="38100" dist="38100" dir="2700000" algn="tl">
                    <a:srgbClr val="000000"/>
                  </a:outerShdw>
                </a:effectLst>
              </a:rPr>
              <a:t>	4. Some of the ones that give in to the temptation of an indifferent worship often </a:t>
            </a:r>
          </a:p>
          <a:p>
            <a:r>
              <a:rPr lang="en-US" altLang="en-US" sz="4000" dirty="0">
                <a:effectLst>
                  <a:outerShdw blurRad="38100" dist="38100" dir="2700000" algn="tl">
                    <a:srgbClr val="000000"/>
                  </a:outerShdw>
                </a:effectLst>
              </a:rPr>
              <a:t>               have a good knowledge of Bible facts. Pride can be deadly. (1 Cor 8:1-3)</a:t>
            </a:r>
          </a:p>
          <a:p>
            <a:r>
              <a:rPr lang="en-US" altLang="en-US" sz="4000" dirty="0">
                <a:effectLst>
                  <a:outerShdw blurRad="38100" dist="38100" dir="2700000" algn="tl">
                    <a:srgbClr val="000000"/>
                  </a:outerShdw>
                </a:effectLst>
              </a:rPr>
              <a:t>1 Corinthians 8:1-3  Now concerning things offered to idols: We know that we all have knowledge. Knowledge puffs up, but love edifies.  2 And if anyone thinks that he knows anything, he knows nothing yet as he ought to know.  3 But if anyone loves God, this one is known by Him.</a:t>
            </a:r>
          </a:p>
          <a:p>
            <a:r>
              <a:rPr lang="en-US" altLang="en-US" sz="4000" dirty="0">
                <a:effectLst>
                  <a:outerShdw blurRad="38100" dist="38100" dir="2700000" algn="tl">
                    <a:srgbClr val="000000"/>
                  </a:outerShdw>
                </a:effectLst>
              </a:rPr>
              <a:t>	5. When young people learn to be frivolous and irreverent in the assembly, they </a:t>
            </a:r>
          </a:p>
          <a:p>
            <a:r>
              <a:rPr lang="en-US" altLang="en-US" sz="4000" dirty="0">
                <a:effectLst>
                  <a:outerShdw blurRad="38100" dist="38100" dir="2700000" algn="tl">
                    <a:srgbClr val="000000"/>
                  </a:outerShdw>
                </a:effectLst>
              </a:rPr>
              <a:t>               are laying a deadly foundation. (Irven Lee  - They are going out of the church!)</a:t>
            </a:r>
          </a:p>
          <a:p>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7458237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4" end="4"/>
                                            </p:txEl>
                                          </p:spTgt>
                                        </p:tgtEl>
                                        <p:attrNameLst>
                                          <p:attrName>style.visibility</p:attrName>
                                        </p:attrNameLst>
                                      </p:cBhvr>
                                      <p:to>
                                        <p:strVal val="visible"/>
                                      </p:to>
                                    </p:set>
                                    <p:animEffect transition="in" filter="fade">
                                      <p:cBhvr>
                                        <p:cTn id="28" dur="1000"/>
                                        <p:tgtEl>
                                          <p:spTgt spid="7171">
                                            <p:txEl>
                                              <p:pRg st="4" end="4"/>
                                            </p:txEl>
                                          </p:spTgt>
                                        </p:tgtEl>
                                      </p:cBhvr>
                                    </p:animEffect>
                                    <p:anim calcmode="lin" valueType="num">
                                      <p:cBhvr>
                                        <p:cTn id="29"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5" end="5"/>
                                            </p:txEl>
                                          </p:spTgt>
                                        </p:tgtEl>
                                        <p:attrNameLst>
                                          <p:attrName>style.visibility</p:attrName>
                                        </p:attrNameLst>
                                      </p:cBhvr>
                                      <p:to>
                                        <p:strVal val="visible"/>
                                      </p:to>
                                    </p:set>
                                    <p:animEffect transition="in" filter="fade">
                                      <p:cBhvr>
                                        <p:cTn id="35" dur="1000"/>
                                        <p:tgtEl>
                                          <p:spTgt spid="7171">
                                            <p:txEl>
                                              <p:pRg st="5" end="5"/>
                                            </p:txEl>
                                          </p:spTgt>
                                        </p:tgtEl>
                                      </p:cBhvr>
                                    </p:animEffect>
                                    <p:anim calcmode="lin" valueType="num">
                                      <p:cBhvr>
                                        <p:cTn id="36"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fade">
                                      <p:cBhvr>
                                        <p:cTn id="42" dur="1000"/>
                                        <p:tgtEl>
                                          <p:spTgt spid="7171">
                                            <p:txEl>
                                              <p:pRg st="6" end="6"/>
                                            </p:txEl>
                                          </p:spTgt>
                                        </p:tgtEl>
                                      </p:cBhvr>
                                    </p:animEffect>
                                    <p:anim calcmode="lin" valueType="num">
                                      <p:cBhvr>
                                        <p:cTn id="43"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7" end="7"/>
                                            </p:txEl>
                                          </p:spTgt>
                                        </p:tgtEl>
                                        <p:attrNameLst>
                                          <p:attrName>style.visibility</p:attrName>
                                        </p:attrNameLst>
                                      </p:cBhvr>
                                      <p:to>
                                        <p:strVal val="visible"/>
                                      </p:to>
                                    </p:set>
                                    <p:animEffect transition="in" filter="fade">
                                      <p:cBhvr>
                                        <p:cTn id="49" dur="1000"/>
                                        <p:tgtEl>
                                          <p:spTgt spid="7171">
                                            <p:txEl>
                                              <p:pRg st="7" end="7"/>
                                            </p:txEl>
                                          </p:spTgt>
                                        </p:tgtEl>
                                      </p:cBhvr>
                                    </p:animEffect>
                                    <p:anim calcmode="lin" valueType="num">
                                      <p:cBhvr>
                                        <p:cTn id="50"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171">
                                            <p:txEl>
                                              <p:pRg st="9" end="9"/>
                                            </p:txEl>
                                          </p:spTgt>
                                        </p:tgtEl>
                                        <p:attrNameLst>
                                          <p:attrName>style.visibility</p:attrName>
                                        </p:attrNameLst>
                                      </p:cBhvr>
                                      <p:to>
                                        <p:strVal val="visible"/>
                                      </p:to>
                                    </p:set>
                                    <p:animEffect transition="in" filter="fade">
                                      <p:cBhvr>
                                        <p:cTn id="56" dur="1000"/>
                                        <p:tgtEl>
                                          <p:spTgt spid="7171">
                                            <p:txEl>
                                              <p:pRg st="9" end="9"/>
                                            </p:txEl>
                                          </p:spTgt>
                                        </p:tgtEl>
                                      </p:cBhvr>
                                    </p:animEffect>
                                    <p:anim calcmode="lin" valueType="num">
                                      <p:cBhvr>
                                        <p:cTn id="57"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171">
                                            <p:txEl>
                                              <p:pRg st="10" end="10"/>
                                            </p:txEl>
                                          </p:spTgt>
                                        </p:tgtEl>
                                        <p:attrNameLst>
                                          <p:attrName>style.visibility</p:attrName>
                                        </p:attrNameLst>
                                      </p:cBhvr>
                                      <p:to>
                                        <p:strVal val="visible"/>
                                      </p:to>
                                    </p:set>
                                    <p:animEffect transition="in" filter="fade">
                                      <p:cBhvr>
                                        <p:cTn id="63" dur="1000"/>
                                        <p:tgtEl>
                                          <p:spTgt spid="7171">
                                            <p:txEl>
                                              <p:pRg st="10" end="10"/>
                                            </p:txEl>
                                          </p:spTgt>
                                        </p:tgtEl>
                                      </p:cBhvr>
                                    </p:animEffect>
                                    <p:anim calcmode="lin" valueType="num">
                                      <p:cBhvr>
                                        <p:cTn id="64" dur="10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717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171">
                                            <p:txEl>
                                              <p:pRg st="11" end="11"/>
                                            </p:txEl>
                                          </p:spTgt>
                                        </p:tgtEl>
                                        <p:attrNameLst>
                                          <p:attrName>style.visibility</p:attrName>
                                        </p:attrNameLst>
                                      </p:cBhvr>
                                      <p:to>
                                        <p:strVal val="visible"/>
                                      </p:to>
                                    </p:set>
                                    <p:animEffect transition="in" filter="fade">
                                      <p:cBhvr>
                                        <p:cTn id="70" dur="1000"/>
                                        <p:tgtEl>
                                          <p:spTgt spid="7171">
                                            <p:txEl>
                                              <p:pRg st="11" end="11"/>
                                            </p:txEl>
                                          </p:spTgt>
                                        </p:tgtEl>
                                      </p:cBhvr>
                                    </p:animEffect>
                                    <p:anim calcmode="lin" valueType="num">
                                      <p:cBhvr>
                                        <p:cTn id="71" dur="1000" fill="hold"/>
                                        <p:tgtEl>
                                          <p:spTgt spid="7171">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717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171">
                                            <p:txEl>
                                              <p:pRg st="13" end="13"/>
                                            </p:txEl>
                                          </p:spTgt>
                                        </p:tgtEl>
                                        <p:attrNameLst>
                                          <p:attrName>style.visibility</p:attrName>
                                        </p:attrNameLst>
                                      </p:cBhvr>
                                      <p:to>
                                        <p:strVal val="visible"/>
                                      </p:to>
                                    </p:set>
                                    <p:animEffect transition="in" filter="fade">
                                      <p:cBhvr>
                                        <p:cTn id="77" dur="1000"/>
                                        <p:tgtEl>
                                          <p:spTgt spid="7171">
                                            <p:txEl>
                                              <p:pRg st="13" end="13"/>
                                            </p:txEl>
                                          </p:spTgt>
                                        </p:tgtEl>
                                      </p:cBhvr>
                                    </p:animEffect>
                                    <p:anim calcmode="lin" valueType="num">
                                      <p:cBhvr>
                                        <p:cTn id="78" dur="1000" fill="hold"/>
                                        <p:tgtEl>
                                          <p:spTgt spid="7171">
                                            <p:txEl>
                                              <p:pRg st="13" end="13"/>
                                            </p:txEl>
                                          </p:spTgt>
                                        </p:tgtEl>
                                        <p:attrNameLst>
                                          <p:attrName>ppt_x</p:attrName>
                                        </p:attrNameLst>
                                      </p:cBhvr>
                                      <p:tavLst>
                                        <p:tav tm="0">
                                          <p:val>
                                            <p:strVal val="#ppt_x"/>
                                          </p:val>
                                        </p:tav>
                                        <p:tav tm="100000">
                                          <p:val>
                                            <p:strVal val="#ppt_x"/>
                                          </p:val>
                                        </p:tav>
                                      </p:tavLst>
                                    </p:anim>
                                    <p:anim calcmode="lin" valueType="num">
                                      <p:cBhvr>
                                        <p:cTn id="79" dur="1000" fill="hold"/>
                                        <p:tgtEl>
                                          <p:spTgt spid="7171">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171">
                                            <p:txEl>
                                              <p:pRg st="14" end="14"/>
                                            </p:txEl>
                                          </p:spTgt>
                                        </p:tgtEl>
                                        <p:attrNameLst>
                                          <p:attrName>style.visibility</p:attrName>
                                        </p:attrNameLst>
                                      </p:cBhvr>
                                      <p:to>
                                        <p:strVal val="visible"/>
                                      </p:to>
                                    </p:set>
                                    <p:animEffect transition="in" filter="fade">
                                      <p:cBhvr>
                                        <p:cTn id="84" dur="1000"/>
                                        <p:tgtEl>
                                          <p:spTgt spid="7171">
                                            <p:txEl>
                                              <p:pRg st="14" end="14"/>
                                            </p:txEl>
                                          </p:spTgt>
                                        </p:tgtEl>
                                      </p:cBhvr>
                                    </p:animEffect>
                                    <p:anim calcmode="lin" valueType="num">
                                      <p:cBhvr>
                                        <p:cTn id="85" dur="1000" fill="hold"/>
                                        <p:tgtEl>
                                          <p:spTgt spid="7171">
                                            <p:txEl>
                                              <p:pRg st="14" end="14"/>
                                            </p:txEl>
                                          </p:spTgt>
                                        </p:tgtEl>
                                        <p:attrNameLst>
                                          <p:attrName>ppt_x</p:attrName>
                                        </p:attrNameLst>
                                      </p:cBhvr>
                                      <p:tavLst>
                                        <p:tav tm="0">
                                          <p:val>
                                            <p:strVal val="#ppt_x"/>
                                          </p:val>
                                        </p:tav>
                                        <p:tav tm="100000">
                                          <p:val>
                                            <p:strVal val="#ppt_x"/>
                                          </p:val>
                                        </p:tav>
                                      </p:tavLst>
                                    </p:anim>
                                    <p:anim calcmode="lin" valueType="num">
                                      <p:cBhvr>
                                        <p:cTn id="86" dur="1000" fill="hold"/>
                                        <p:tgtEl>
                                          <p:spTgt spid="7171">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7171">
                                            <p:txEl>
                                              <p:pRg st="15" end="15"/>
                                            </p:txEl>
                                          </p:spTgt>
                                        </p:tgtEl>
                                        <p:attrNameLst>
                                          <p:attrName>style.visibility</p:attrName>
                                        </p:attrNameLst>
                                      </p:cBhvr>
                                      <p:to>
                                        <p:strVal val="visible"/>
                                      </p:to>
                                    </p:set>
                                    <p:animEffect transition="in" filter="fade">
                                      <p:cBhvr>
                                        <p:cTn id="91" dur="1000"/>
                                        <p:tgtEl>
                                          <p:spTgt spid="7171">
                                            <p:txEl>
                                              <p:pRg st="15" end="15"/>
                                            </p:txEl>
                                          </p:spTgt>
                                        </p:tgtEl>
                                      </p:cBhvr>
                                    </p:animEffect>
                                    <p:anim calcmode="lin" valueType="num">
                                      <p:cBhvr>
                                        <p:cTn id="92" dur="1000" fill="hold"/>
                                        <p:tgtEl>
                                          <p:spTgt spid="7171">
                                            <p:txEl>
                                              <p:pRg st="15" end="15"/>
                                            </p:txEl>
                                          </p:spTgt>
                                        </p:tgtEl>
                                        <p:attrNameLst>
                                          <p:attrName>ppt_x</p:attrName>
                                        </p:attrNameLst>
                                      </p:cBhvr>
                                      <p:tavLst>
                                        <p:tav tm="0">
                                          <p:val>
                                            <p:strVal val="#ppt_x"/>
                                          </p:val>
                                        </p:tav>
                                        <p:tav tm="100000">
                                          <p:val>
                                            <p:strVal val="#ppt_x"/>
                                          </p:val>
                                        </p:tav>
                                      </p:tavLst>
                                    </p:anim>
                                    <p:anim calcmode="lin" valueType="num">
                                      <p:cBhvr>
                                        <p:cTn id="93" dur="1000" fill="hold"/>
                                        <p:tgtEl>
                                          <p:spTgt spid="717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7171">
                                            <p:txEl>
                                              <p:pRg st="16" end="16"/>
                                            </p:txEl>
                                          </p:spTgt>
                                        </p:tgtEl>
                                        <p:attrNameLst>
                                          <p:attrName>style.visibility</p:attrName>
                                        </p:attrNameLst>
                                      </p:cBhvr>
                                      <p:to>
                                        <p:strVal val="visible"/>
                                      </p:to>
                                    </p:set>
                                    <p:animEffect transition="in" filter="fade">
                                      <p:cBhvr>
                                        <p:cTn id="98" dur="1000"/>
                                        <p:tgtEl>
                                          <p:spTgt spid="7171">
                                            <p:txEl>
                                              <p:pRg st="16" end="16"/>
                                            </p:txEl>
                                          </p:spTgt>
                                        </p:tgtEl>
                                      </p:cBhvr>
                                    </p:animEffect>
                                    <p:anim calcmode="lin" valueType="num">
                                      <p:cBhvr>
                                        <p:cTn id="99" dur="1000" fill="hold"/>
                                        <p:tgtEl>
                                          <p:spTgt spid="7171">
                                            <p:txEl>
                                              <p:pRg st="16" end="16"/>
                                            </p:txEl>
                                          </p:spTgt>
                                        </p:tgtEl>
                                        <p:attrNameLst>
                                          <p:attrName>ppt_x</p:attrName>
                                        </p:attrNameLst>
                                      </p:cBhvr>
                                      <p:tavLst>
                                        <p:tav tm="0">
                                          <p:val>
                                            <p:strVal val="#ppt_x"/>
                                          </p:val>
                                        </p:tav>
                                        <p:tav tm="100000">
                                          <p:val>
                                            <p:strVal val="#ppt_x"/>
                                          </p:val>
                                        </p:tav>
                                      </p:tavLst>
                                    </p:anim>
                                    <p:anim calcmode="lin" valueType="num">
                                      <p:cBhvr>
                                        <p:cTn id="100" dur="1000" fill="hold"/>
                                        <p:tgtEl>
                                          <p:spTgt spid="7171">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7171">
                                            <p:txEl>
                                              <p:pRg st="17" end="17"/>
                                            </p:txEl>
                                          </p:spTgt>
                                        </p:tgtEl>
                                        <p:attrNameLst>
                                          <p:attrName>style.visibility</p:attrName>
                                        </p:attrNameLst>
                                      </p:cBhvr>
                                      <p:to>
                                        <p:strVal val="visible"/>
                                      </p:to>
                                    </p:set>
                                    <p:animEffect transition="in" filter="fade">
                                      <p:cBhvr>
                                        <p:cTn id="105" dur="1000"/>
                                        <p:tgtEl>
                                          <p:spTgt spid="7171">
                                            <p:txEl>
                                              <p:pRg st="17" end="17"/>
                                            </p:txEl>
                                          </p:spTgt>
                                        </p:tgtEl>
                                      </p:cBhvr>
                                    </p:animEffect>
                                    <p:anim calcmode="lin" valueType="num">
                                      <p:cBhvr>
                                        <p:cTn id="106" dur="1000" fill="hold"/>
                                        <p:tgtEl>
                                          <p:spTgt spid="7171">
                                            <p:txEl>
                                              <p:pRg st="17" end="17"/>
                                            </p:txEl>
                                          </p:spTgt>
                                        </p:tgtEl>
                                        <p:attrNameLst>
                                          <p:attrName>ppt_x</p:attrName>
                                        </p:attrNameLst>
                                      </p:cBhvr>
                                      <p:tavLst>
                                        <p:tav tm="0">
                                          <p:val>
                                            <p:strVal val="#ppt_x"/>
                                          </p:val>
                                        </p:tav>
                                        <p:tav tm="100000">
                                          <p:val>
                                            <p:strVal val="#ppt_x"/>
                                          </p:val>
                                        </p:tav>
                                      </p:tavLst>
                                    </p:anim>
                                    <p:anim calcmode="lin" valueType="num">
                                      <p:cBhvr>
                                        <p:cTn id="107" dur="1000" fill="hold"/>
                                        <p:tgtEl>
                                          <p:spTgt spid="7171">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7171">
                                            <p:txEl>
                                              <p:pRg st="18" end="18"/>
                                            </p:txEl>
                                          </p:spTgt>
                                        </p:tgtEl>
                                        <p:attrNameLst>
                                          <p:attrName>style.visibility</p:attrName>
                                        </p:attrNameLst>
                                      </p:cBhvr>
                                      <p:to>
                                        <p:strVal val="visible"/>
                                      </p:to>
                                    </p:set>
                                    <p:animEffect transition="in" filter="fade">
                                      <p:cBhvr>
                                        <p:cTn id="112" dur="1000"/>
                                        <p:tgtEl>
                                          <p:spTgt spid="7171">
                                            <p:txEl>
                                              <p:pRg st="18" end="18"/>
                                            </p:txEl>
                                          </p:spTgt>
                                        </p:tgtEl>
                                      </p:cBhvr>
                                    </p:animEffect>
                                    <p:anim calcmode="lin" valueType="num">
                                      <p:cBhvr>
                                        <p:cTn id="113" dur="1000" fill="hold"/>
                                        <p:tgtEl>
                                          <p:spTgt spid="7171">
                                            <p:txEl>
                                              <p:pRg st="18" end="18"/>
                                            </p:txEl>
                                          </p:spTgt>
                                        </p:tgtEl>
                                        <p:attrNameLst>
                                          <p:attrName>ppt_x</p:attrName>
                                        </p:attrNameLst>
                                      </p:cBhvr>
                                      <p:tavLst>
                                        <p:tav tm="0">
                                          <p:val>
                                            <p:strVal val="#ppt_x"/>
                                          </p:val>
                                        </p:tav>
                                        <p:tav tm="100000">
                                          <p:val>
                                            <p:strVal val="#ppt_x"/>
                                          </p:val>
                                        </p:tav>
                                      </p:tavLst>
                                    </p:anim>
                                    <p:anim calcmode="lin" valueType="num">
                                      <p:cBhvr>
                                        <p:cTn id="114" dur="1000" fill="hold"/>
                                        <p:tgtEl>
                                          <p:spTgt spid="7171">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7171">
                                            <p:txEl>
                                              <p:pRg st="19" end="19"/>
                                            </p:txEl>
                                          </p:spTgt>
                                        </p:tgtEl>
                                        <p:attrNameLst>
                                          <p:attrName>style.visibility</p:attrName>
                                        </p:attrNameLst>
                                      </p:cBhvr>
                                      <p:to>
                                        <p:strVal val="visible"/>
                                      </p:to>
                                    </p:set>
                                    <p:animEffect transition="in" filter="fade">
                                      <p:cBhvr>
                                        <p:cTn id="119" dur="1000"/>
                                        <p:tgtEl>
                                          <p:spTgt spid="7171">
                                            <p:txEl>
                                              <p:pRg st="19" end="19"/>
                                            </p:txEl>
                                          </p:spTgt>
                                        </p:tgtEl>
                                      </p:cBhvr>
                                    </p:animEffect>
                                    <p:anim calcmode="lin" valueType="num">
                                      <p:cBhvr>
                                        <p:cTn id="120" dur="1000" fill="hold"/>
                                        <p:tgtEl>
                                          <p:spTgt spid="7171">
                                            <p:txEl>
                                              <p:pRg st="19" end="19"/>
                                            </p:txEl>
                                          </p:spTgt>
                                        </p:tgtEl>
                                        <p:attrNameLst>
                                          <p:attrName>ppt_x</p:attrName>
                                        </p:attrNameLst>
                                      </p:cBhvr>
                                      <p:tavLst>
                                        <p:tav tm="0">
                                          <p:val>
                                            <p:strVal val="#ppt_x"/>
                                          </p:val>
                                        </p:tav>
                                        <p:tav tm="100000">
                                          <p:val>
                                            <p:strVal val="#ppt_x"/>
                                          </p:val>
                                        </p:tav>
                                      </p:tavLst>
                                    </p:anim>
                                    <p:anim calcmode="lin" valueType="num">
                                      <p:cBhvr>
                                        <p:cTn id="121" dur="1000" fill="hold"/>
                                        <p:tgtEl>
                                          <p:spTgt spid="7171">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7171">
                                            <p:txEl>
                                              <p:pRg st="20" end="20"/>
                                            </p:txEl>
                                          </p:spTgt>
                                        </p:tgtEl>
                                        <p:attrNameLst>
                                          <p:attrName>style.visibility</p:attrName>
                                        </p:attrNameLst>
                                      </p:cBhvr>
                                      <p:to>
                                        <p:strVal val="visible"/>
                                      </p:to>
                                    </p:set>
                                    <p:animEffect transition="in" filter="fade">
                                      <p:cBhvr>
                                        <p:cTn id="126" dur="1000"/>
                                        <p:tgtEl>
                                          <p:spTgt spid="7171">
                                            <p:txEl>
                                              <p:pRg st="20" end="20"/>
                                            </p:txEl>
                                          </p:spTgt>
                                        </p:tgtEl>
                                      </p:cBhvr>
                                    </p:animEffect>
                                    <p:anim calcmode="lin" valueType="num">
                                      <p:cBhvr>
                                        <p:cTn id="127" dur="1000" fill="hold"/>
                                        <p:tgtEl>
                                          <p:spTgt spid="7171">
                                            <p:txEl>
                                              <p:pRg st="20" end="20"/>
                                            </p:txEl>
                                          </p:spTgt>
                                        </p:tgtEl>
                                        <p:attrNameLst>
                                          <p:attrName>ppt_x</p:attrName>
                                        </p:attrNameLst>
                                      </p:cBhvr>
                                      <p:tavLst>
                                        <p:tav tm="0">
                                          <p:val>
                                            <p:strVal val="#ppt_x"/>
                                          </p:val>
                                        </p:tav>
                                        <p:tav tm="100000">
                                          <p:val>
                                            <p:strVal val="#ppt_x"/>
                                          </p:val>
                                        </p:tav>
                                      </p:tavLst>
                                    </p:anim>
                                    <p:anim calcmode="lin" valueType="num">
                                      <p:cBhvr>
                                        <p:cTn id="128" dur="1000" fill="hold"/>
                                        <p:tgtEl>
                                          <p:spTgt spid="7171">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7171">
                                            <p:txEl>
                                              <p:pRg st="21" end="21"/>
                                            </p:txEl>
                                          </p:spTgt>
                                        </p:tgtEl>
                                        <p:attrNameLst>
                                          <p:attrName>style.visibility</p:attrName>
                                        </p:attrNameLst>
                                      </p:cBhvr>
                                      <p:to>
                                        <p:strVal val="visible"/>
                                      </p:to>
                                    </p:set>
                                    <p:animEffect transition="in" filter="fade">
                                      <p:cBhvr>
                                        <p:cTn id="133" dur="1000"/>
                                        <p:tgtEl>
                                          <p:spTgt spid="7171">
                                            <p:txEl>
                                              <p:pRg st="21" end="21"/>
                                            </p:txEl>
                                          </p:spTgt>
                                        </p:tgtEl>
                                      </p:cBhvr>
                                    </p:animEffect>
                                    <p:anim calcmode="lin" valueType="num">
                                      <p:cBhvr>
                                        <p:cTn id="134" dur="1000" fill="hold"/>
                                        <p:tgtEl>
                                          <p:spTgt spid="7171">
                                            <p:txEl>
                                              <p:pRg st="21" end="21"/>
                                            </p:txEl>
                                          </p:spTgt>
                                        </p:tgtEl>
                                        <p:attrNameLst>
                                          <p:attrName>ppt_x</p:attrName>
                                        </p:attrNameLst>
                                      </p:cBhvr>
                                      <p:tavLst>
                                        <p:tav tm="0">
                                          <p:val>
                                            <p:strVal val="#ppt_x"/>
                                          </p:val>
                                        </p:tav>
                                        <p:tav tm="100000">
                                          <p:val>
                                            <p:strVal val="#ppt_x"/>
                                          </p:val>
                                        </p:tav>
                                      </p:tavLst>
                                    </p:anim>
                                    <p:anim calcmode="lin" valueType="num">
                                      <p:cBhvr>
                                        <p:cTn id="135" dur="1000" fill="hold"/>
                                        <p:tgtEl>
                                          <p:spTgt spid="7171">
                                            <p:txEl>
                                              <p:pRg st="21" end="21"/>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nodeType="clickEffect">
                                  <p:stCondLst>
                                    <p:cond delay="0"/>
                                  </p:stCondLst>
                                  <p:childTnLst>
                                    <p:set>
                                      <p:cBhvr>
                                        <p:cTn id="139" dur="1" fill="hold">
                                          <p:stCondLst>
                                            <p:cond delay="0"/>
                                          </p:stCondLst>
                                        </p:cTn>
                                        <p:tgtEl>
                                          <p:spTgt spid="7171">
                                            <p:txEl>
                                              <p:pRg st="22" end="22"/>
                                            </p:txEl>
                                          </p:spTgt>
                                        </p:tgtEl>
                                        <p:attrNameLst>
                                          <p:attrName>style.visibility</p:attrName>
                                        </p:attrNameLst>
                                      </p:cBhvr>
                                      <p:to>
                                        <p:strVal val="visible"/>
                                      </p:to>
                                    </p:set>
                                    <p:animEffect transition="in" filter="fade">
                                      <p:cBhvr>
                                        <p:cTn id="140" dur="1000"/>
                                        <p:tgtEl>
                                          <p:spTgt spid="7171">
                                            <p:txEl>
                                              <p:pRg st="22" end="22"/>
                                            </p:txEl>
                                          </p:spTgt>
                                        </p:tgtEl>
                                      </p:cBhvr>
                                    </p:animEffect>
                                    <p:anim calcmode="lin" valueType="num">
                                      <p:cBhvr>
                                        <p:cTn id="141" dur="1000" fill="hold"/>
                                        <p:tgtEl>
                                          <p:spTgt spid="7171">
                                            <p:txEl>
                                              <p:pRg st="22" end="22"/>
                                            </p:txEl>
                                          </p:spTgt>
                                        </p:tgtEl>
                                        <p:attrNameLst>
                                          <p:attrName>ppt_x</p:attrName>
                                        </p:attrNameLst>
                                      </p:cBhvr>
                                      <p:tavLst>
                                        <p:tav tm="0">
                                          <p:val>
                                            <p:strVal val="#ppt_x"/>
                                          </p:val>
                                        </p:tav>
                                        <p:tav tm="100000">
                                          <p:val>
                                            <p:strVal val="#ppt_x"/>
                                          </p:val>
                                        </p:tav>
                                      </p:tavLst>
                                    </p:anim>
                                    <p:anim calcmode="lin" valueType="num">
                                      <p:cBhvr>
                                        <p:cTn id="142" dur="1000" fill="hold"/>
                                        <p:tgtEl>
                                          <p:spTgt spid="7171">
                                            <p:txEl>
                                              <p:pRg st="22" end="22"/>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7171">
                                            <p:txEl>
                                              <p:pRg st="23" end="23"/>
                                            </p:txEl>
                                          </p:spTgt>
                                        </p:tgtEl>
                                        <p:attrNameLst>
                                          <p:attrName>style.visibility</p:attrName>
                                        </p:attrNameLst>
                                      </p:cBhvr>
                                      <p:to>
                                        <p:strVal val="visible"/>
                                      </p:to>
                                    </p:set>
                                    <p:animEffect transition="in" filter="fade">
                                      <p:cBhvr>
                                        <p:cTn id="147" dur="1000"/>
                                        <p:tgtEl>
                                          <p:spTgt spid="7171">
                                            <p:txEl>
                                              <p:pRg st="23" end="23"/>
                                            </p:txEl>
                                          </p:spTgt>
                                        </p:tgtEl>
                                      </p:cBhvr>
                                    </p:animEffect>
                                    <p:anim calcmode="lin" valueType="num">
                                      <p:cBhvr>
                                        <p:cTn id="148" dur="1000" fill="hold"/>
                                        <p:tgtEl>
                                          <p:spTgt spid="7171">
                                            <p:txEl>
                                              <p:pRg st="23" end="23"/>
                                            </p:txEl>
                                          </p:spTgt>
                                        </p:tgtEl>
                                        <p:attrNameLst>
                                          <p:attrName>ppt_x</p:attrName>
                                        </p:attrNameLst>
                                      </p:cBhvr>
                                      <p:tavLst>
                                        <p:tav tm="0">
                                          <p:val>
                                            <p:strVal val="#ppt_x"/>
                                          </p:val>
                                        </p:tav>
                                        <p:tav tm="100000">
                                          <p:val>
                                            <p:strVal val="#ppt_x"/>
                                          </p:val>
                                        </p:tav>
                                      </p:tavLst>
                                    </p:anim>
                                    <p:anim calcmode="lin" valueType="num">
                                      <p:cBhvr>
                                        <p:cTn id="149" dur="1000" fill="hold"/>
                                        <p:tgtEl>
                                          <p:spTgt spid="7171">
                                            <p:txEl>
                                              <p:pRg st="23" end="23"/>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nodeType="clickEffect">
                                  <p:stCondLst>
                                    <p:cond delay="0"/>
                                  </p:stCondLst>
                                  <p:childTnLst>
                                    <p:set>
                                      <p:cBhvr>
                                        <p:cTn id="153" dur="1" fill="hold">
                                          <p:stCondLst>
                                            <p:cond delay="0"/>
                                          </p:stCondLst>
                                        </p:cTn>
                                        <p:tgtEl>
                                          <p:spTgt spid="7171">
                                            <p:txEl>
                                              <p:pRg st="24" end="24"/>
                                            </p:txEl>
                                          </p:spTgt>
                                        </p:tgtEl>
                                        <p:attrNameLst>
                                          <p:attrName>style.visibility</p:attrName>
                                        </p:attrNameLst>
                                      </p:cBhvr>
                                      <p:to>
                                        <p:strVal val="visible"/>
                                      </p:to>
                                    </p:set>
                                    <p:animEffect transition="in" filter="fade">
                                      <p:cBhvr>
                                        <p:cTn id="154" dur="1000"/>
                                        <p:tgtEl>
                                          <p:spTgt spid="7171">
                                            <p:txEl>
                                              <p:pRg st="24" end="24"/>
                                            </p:txEl>
                                          </p:spTgt>
                                        </p:tgtEl>
                                      </p:cBhvr>
                                    </p:animEffect>
                                    <p:anim calcmode="lin" valueType="num">
                                      <p:cBhvr>
                                        <p:cTn id="155" dur="1000" fill="hold"/>
                                        <p:tgtEl>
                                          <p:spTgt spid="7171">
                                            <p:txEl>
                                              <p:pRg st="24" end="24"/>
                                            </p:txEl>
                                          </p:spTgt>
                                        </p:tgtEl>
                                        <p:attrNameLst>
                                          <p:attrName>ppt_x</p:attrName>
                                        </p:attrNameLst>
                                      </p:cBhvr>
                                      <p:tavLst>
                                        <p:tav tm="0">
                                          <p:val>
                                            <p:strVal val="#ppt_x"/>
                                          </p:val>
                                        </p:tav>
                                        <p:tav tm="100000">
                                          <p:val>
                                            <p:strVal val="#ppt_x"/>
                                          </p:val>
                                        </p:tav>
                                      </p:tavLst>
                                    </p:anim>
                                    <p:anim calcmode="lin" valueType="num">
                                      <p:cBhvr>
                                        <p:cTn id="156" dur="1000" fill="hold"/>
                                        <p:tgtEl>
                                          <p:spTgt spid="7171">
                                            <p:txEl>
                                              <p:pRg st="24" end="24"/>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nodeType="clickEffect">
                                  <p:stCondLst>
                                    <p:cond delay="0"/>
                                  </p:stCondLst>
                                  <p:childTnLst>
                                    <p:set>
                                      <p:cBhvr>
                                        <p:cTn id="160" dur="1" fill="hold">
                                          <p:stCondLst>
                                            <p:cond delay="0"/>
                                          </p:stCondLst>
                                        </p:cTn>
                                        <p:tgtEl>
                                          <p:spTgt spid="7171">
                                            <p:txEl>
                                              <p:pRg st="25" end="25"/>
                                            </p:txEl>
                                          </p:spTgt>
                                        </p:tgtEl>
                                        <p:attrNameLst>
                                          <p:attrName>style.visibility</p:attrName>
                                        </p:attrNameLst>
                                      </p:cBhvr>
                                      <p:to>
                                        <p:strVal val="visible"/>
                                      </p:to>
                                    </p:set>
                                    <p:animEffect transition="in" filter="fade">
                                      <p:cBhvr>
                                        <p:cTn id="161" dur="1000"/>
                                        <p:tgtEl>
                                          <p:spTgt spid="7171">
                                            <p:txEl>
                                              <p:pRg st="25" end="25"/>
                                            </p:txEl>
                                          </p:spTgt>
                                        </p:tgtEl>
                                      </p:cBhvr>
                                    </p:animEffect>
                                    <p:anim calcmode="lin" valueType="num">
                                      <p:cBhvr>
                                        <p:cTn id="162" dur="1000" fill="hold"/>
                                        <p:tgtEl>
                                          <p:spTgt spid="7171">
                                            <p:txEl>
                                              <p:pRg st="25" end="25"/>
                                            </p:txEl>
                                          </p:spTgt>
                                        </p:tgtEl>
                                        <p:attrNameLst>
                                          <p:attrName>ppt_x</p:attrName>
                                        </p:attrNameLst>
                                      </p:cBhvr>
                                      <p:tavLst>
                                        <p:tav tm="0">
                                          <p:val>
                                            <p:strVal val="#ppt_x"/>
                                          </p:val>
                                        </p:tav>
                                        <p:tav tm="100000">
                                          <p:val>
                                            <p:strVal val="#ppt_x"/>
                                          </p:val>
                                        </p:tav>
                                      </p:tavLst>
                                    </p:anim>
                                    <p:anim calcmode="lin" valueType="num">
                                      <p:cBhvr>
                                        <p:cTn id="163" dur="1000" fill="hold"/>
                                        <p:tgtEl>
                                          <p:spTgt spid="7171">
                                            <p:txEl>
                                              <p:pRg st="25" end="25"/>
                                            </p:txEl>
                                          </p:spTgt>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nodeType="clickEffect">
                                  <p:stCondLst>
                                    <p:cond delay="0"/>
                                  </p:stCondLst>
                                  <p:childTnLst>
                                    <p:set>
                                      <p:cBhvr>
                                        <p:cTn id="167" dur="1" fill="hold">
                                          <p:stCondLst>
                                            <p:cond delay="0"/>
                                          </p:stCondLst>
                                        </p:cTn>
                                        <p:tgtEl>
                                          <p:spTgt spid="7171">
                                            <p:txEl>
                                              <p:pRg st="26" end="26"/>
                                            </p:txEl>
                                          </p:spTgt>
                                        </p:tgtEl>
                                        <p:attrNameLst>
                                          <p:attrName>style.visibility</p:attrName>
                                        </p:attrNameLst>
                                      </p:cBhvr>
                                      <p:to>
                                        <p:strVal val="visible"/>
                                      </p:to>
                                    </p:set>
                                    <p:animEffect transition="in" filter="fade">
                                      <p:cBhvr>
                                        <p:cTn id="168" dur="1000"/>
                                        <p:tgtEl>
                                          <p:spTgt spid="7171">
                                            <p:txEl>
                                              <p:pRg st="26" end="26"/>
                                            </p:txEl>
                                          </p:spTgt>
                                        </p:tgtEl>
                                      </p:cBhvr>
                                    </p:animEffect>
                                    <p:anim calcmode="lin" valueType="num">
                                      <p:cBhvr>
                                        <p:cTn id="169" dur="1000" fill="hold"/>
                                        <p:tgtEl>
                                          <p:spTgt spid="7171">
                                            <p:txEl>
                                              <p:pRg st="26" end="26"/>
                                            </p:txEl>
                                          </p:spTgt>
                                        </p:tgtEl>
                                        <p:attrNameLst>
                                          <p:attrName>ppt_x</p:attrName>
                                        </p:attrNameLst>
                                      </p:cBhvr>
                                      <p:tavLst>
                                        <p:tav tm="0">
                                          <p:val>
                                            <p:strVal val="#ppt_x"/>
                                          </p:val>
                                        </p:tav>
                                        <p:tav tm="100000">
                                          <p:val>
                                            <p:strVal val="#ppt_x"/>
                                          </p:val>
                                        </p:tav>
                                      </p:tavLst>
                                    </p:anim>
                                    <p:anim calcmode="lin" valueType="num">
                                      <p:cBhvr>
                                        <p:cTn id="170" dur="1000" fill="hold"/>
                                        <p:tgtEl>
                                          <p:spTgt spid="7171">
                                            <p:txEl>
                                              <p:pRg st="26" end="26"/>
                                            </p:txEl>
                                          </p:spTgt>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nodeType="clickEffect">
                                  <p:stCondLst>
                                    <p:cond delay="0"/>
                                  </p:stCondLst>
                                  <p:childTnLst>
                                    <p:set>
                                      <p:cBhvr>
                                        <p:cTn id="174" dur="1" fill="hold">
                                          <p:stCondLst>
                                            <p:cond delay="0"/>
                                          </p:stCondLst>
                                        </p:cTn>
                                        <p:tgtEl>
                                          <p:spTgt spid="7171">
                                            <p:txEl>
                                              <p:pRg st="27" end="27"/>
                                            </p:txEl>
                                          </p:spTgt>
                                        </p:tgtEl>
                                        <p:attrNameLst>
                                          <p:attrName>style.visibility</p:attrName>
                                        </p:attrNameLst>
                                      </p:cBhvr>
                                      <p:to>
                                        <p:strVal val="visible"/>
                                      </p:to>
                                    </p:set>
                                    <p:animEffect transition="in" filter="fade">
                                      <p:cBhvr>
                                        <p:cTn id="175" dur="1000"/>
                                        <p:tgtEl>
                                          <p:spTgt spid="7171">
                                            <p:txEl>
                                              <p:pRg st="27" end="27"/>
                                            </p:txEl>
                                          </p:spTgt>
                                        </p:tgtEl>
                                      </p:cBhvr>
                                    </p:animEffect>
                                    <p:anim calcmode="lin" valueType="num">
                                      <p:cBhvr>
                                        <p:cTn id="176" dur="1000" fill="hold"/>
                                        <p:tgtEl>
                                          <p:spTgt spid="7171">
                                            <p:txEl>
                                              <p:pRg st="27" end="27"/>
                                            </p:txEl>
                                          </p:spTgt>
                                        </p:tgtEl>
                                        <p:attrNameLst>
                                          <p:attrName>ppt_x</p:attrName>
                                        </p:attrNameLst>
                                      </p:cBhvr>
                                      <p:tavLst>
                                        <p:tav tm="0">
                                          <p:val>
                                            <p:strVal val="#ppt_x"/>
                                          </p:val>
                                        </p:tav>
                                        <p:tav tm="100000">
                                          <p:val>
                                            <p:strVal val="#ppt_x"/>
                                          </p:val>
                                        </p:tav>
                                      </p:tavLst>
                                    </p:anim>
                                    <p:anim calcmode="lin" valueType="num">
                                      <p:cBhvr>
                                        <p:cTn id="177" dur="1000" fill="hold"/>
                                        <p:tgtEl>
                                          <p:spTgt spid="7171">
                                            <p:txEl>
                                              <p:pRg st="27" end="2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err="1">
                <a:effectLst>
                  <a:outerShdw blurRad="38100" dist="38100" dir="2700000" algn="tl">
                    <a:srgbClr val="000000"/>
                  </a:outerShdw>
                </a:effectLst>
              </a:rPr>
              <a:t>orship</a:t>
            </a:r>
            <a:r>
              <a:rPr lang="en-US" altLang="en-US" sz="4000" b="1" i="1" dirty="0">
                <a:effectLst>
                  <a:outerShdw blurRad="38100" dist="38100" dir="2700000" algn="tl">
                    <a:srgbClr val="000000"/>
                  </a:outerShdw>
                </a:effectLst>
              </a:rPr>
              <a:t> involves a close fellowship with God</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A. Did you know that the Lord is among us right now! (Mt 26:29)</a:t>
            </a:r>
          </a:p>
          <a:p>
            <a:r>
              <a:rPr lang="en-US" altLang="en-US" sz="4000" dirty="0">
                <a:effectLst>
                  <a:outerShdw blurRad="38100" dist="38100" dir="2700000" algn="tl">
                    <a:srgbClr val="000000"/>
                  </a:outerShdw>
                </a:effectLst>
              </a:rPr>
              <a:t>Matthew 26:29   29 "But I say to you, I will not drink of this fruit of the vine from now on until that day when I drink it new with you in My Father's kingdom."</a:t>
            </a:r>
          </a:p>
          <a:p>
            <a:r>
              <a:rPr lang="en-US" altLang="en-US" sz="4000" dirty="0">
                <a:effectLst>
                  <a:outerShdw blurRad="38100" dist="38100" dir="2700000" algn="tl">
                    <a:srgbClr val="000000"/>
                  </a:outerShdw>
                </a:effectLst>
              </a:rPr>
              <a:t>	1. How often do we think about the day we were born again? How often do we </a:t>
            </a:r>
          </a:p>
          <a:p>
            <a:r>
              <a:rPr lang="en-US" altLang="en-US" sz="4000" dirty="0">
                <a:effectLst>
                  <a:outerShdw blurRad="38100" dist="38100" dir="2700000" algn="tl">
                    <a:srgbClr val="000000"/>
                  </a:outerShdw>
                </a:effectLst>
              </a:rPr>
              <a:t>               thank God for our forgiveness?</a:t>
            </a:r>
          </a:p>
          <a:p>
            <a:r>
              <a:rPr lang="en-US" altLang="en-US" sz="4000" dirty="0">
                <a:effectLst>
                  <a:outerShdw blurRad="38100" dist="38100" dir="2700000" algn="tl">
                    <a:srgbClr val="000000"/>
                  </a:outerShdw>
                </a:effectLst>
              </a:rPr>
              <a:t>	2. Remember that Jesus specifically asked us to remember our forgiveness in </a:t>
            </a:r>
          </a:p>
          <a:p>
            <a:r>
              <a:rPr lang="en-US" altLang="en-US" sz="4000" dirty="0">
                <a:effectLst>
                  <a:outerShdw blurRad="38100" dist="38100" dir="2700000" algn="tl">
                    <a:srgbClr val="000000"/>
                  </a:outerShdw>
                </a:effectLst>
              </a:rPr>
              <a:t>               partaking of the Lord’s Supper. Worship must be in truth! (John 4:23-24)</a:t>
            </a:r>
          </a:p>
          <a:p>
            <a:r>
              <a:rPr lang="en-US" altLang="en-US" sz="4000" dirty="0">
                <a:effectLst>
                  <a:outerShdw blurRad="38100" dist="38100" dir="2700000" algn="tl">
                    <a:srgbClr val="000000"/>
                  </a:outerShdw>
                </a:effectLst>
              </a:rPr>
              <a:t>   B. Let us never forget that we have been forgiven! (2 Pt 1:9-10; Rom 8:29)</a:t>
            </a:r>
          </a:p>
          <a:p>
            <a:r>
              <a:rPr lang="en-US" altLang="en-US" sz="4000" dirty="0">
                <a:effectLst>
                  <a:outerShdw blurRad="38100" dist="38100" dir="2700000" algn="tl">
                    <a:srgbClr val="000000"/>
                  </a:outerShdw>
                </a:effectLst>
              </a:rPr>
              <a:t>2 Peter 1:9-10   9 For he who lacks these things is shortsighted, even to blindness, and has forgotten that he was cleansed from his old sins.  10 Therefore, brethren, be even more diligent to make your call and election sure, for if you do these things you will never stumble;</a:t>
            </a:r>
          </a:p>
          <a:p>
            <a:r>
              <a:rPr lang="en-US" altLang="en-US" sz="4000" dirty="0">
                <a:effectLst>
                  <a:outerShdw blurRad="38100" dist="38100" dir="2700000" algn="tl">
                    <a:srgbClr val="000000"/>
                  </a:outerShdw>
                </a:effectLst>
              </a:rPr>
              <a:t>Romans 8:29   29 For whom He foreknew, He also predestined to be conformed to the image of His Son, that He might be the firstborn among many brethren.</a:t>
            </a:r>
          </a:p>
          <a:p>
            <a:r>
              <a:rPr lang="en-US" altLang="en-US" sz="4000" dirty="0">
                <a:effectLst>
                  <a:outerShdw blurRad="38100" dist="38100" dir="2700000" algn="tl">
                    <a:srgbClr val="000000"/>
                  </a:outerShdw>
                </a:effectLst>
              </a:rPr>
              <a:t>Conclusion: What a privilege to stand before God and praise His greatness.</a:t>
            </a:r>
          </a:p>
          <a:p>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18929777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fade">
                                      <p:cBhvr>
                                        <p:cTn id="42" dur="1000"/>
                                        <p:tgtEl>
                                          <p:spTgt spid="7171">
                                            <p:txEl>
                                              <p:pRg st="5" end="5"/>
                                            </p:txEl>
                                          </p:spTgt>
                                        </p:tgtEl>
                                      </p:cBhvr>
                                    </p:animEffect>
                                    <p:anim calcmode="lin" valueType="num">
                                      <p:cBhvr>
                                        <p:cTn id="43"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6" end="6"/>
                                            </p:txEl>
                                          </p:spTgt>
                                        </p:tgtEl>
                                        <p:attrNameLst>
                                          <p:attrName>style.visibility</p:attrName>
                                        </p:attrNameLst>
                                      </p:cBhvr>
                                      <p:to>
                                        <p:strVal val="visible"/>
                                      </p:to>
                                    </p:set>
                                    <p:animEffect transition="in" filter="fade">
                                      <p:cBhvr>
                                        <p:cTn id="49" dur="1000"/>
                                        <p:tgtEl>
                                          <p:spTgt spid="7171">
                                            <p:txEl>
                                              <p:pRg st="6" end="6"/>
                                            </p:txEl>
                                          </p:spTgt>
                                        </p:tgtEl>
                                      </p:cBhvr>
                                    </p:animEffect>
                                    <p:anim calcmode="lin" valueType="num">
                                      <p:cBhvr>
                                        <p:cTn id="50"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171">
                                            <p:txEl>
                                              <p:pRg st="7" end="7"/>
                                            </p:txEl>
                                          </p:spTgt>
                                        </p:tgtEl>
                                        <p:attrNameLst>
                                          <p:attrName>style.visibility</p:attrName>
                                        </p:attrNameLst>
                                      </p:cBhvr>
                                      <p:to>
                                        <p:strVal val="visible"/>
                                      </p:to>
                                    </p:set>
                                    <p:animEffect transition="in" filter="fade">
                                      <p:cBhvr>
                                        <p:cTn id="56" dur="1000"/>
                                        <p:tgtEl>
                                          <p:spTgt spid="7171">
                                            <p:txEl>
                                              <p:pRg st="7" end="7"/>
                                            </p:txEl>
                                          </p:spTgt>
                                        </p:tgtEl>
                                      </p:cBhvr>
                                    </p:animEffect>
                                    <p:anim calcmode="lin" valueType="num">
                                      <p:cBhvr>
                                        <p:cTn id="57"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171">
                                            <p:txEl>
                                              <p:pRg st="8" end="8"/>
                                            </p:txEl>
                                          </p:spTgt>
                                        </p:tgtEl>
                                        <p:attrNameLst>
                                          <p:attrName>style.visibility</p:attrName>
                                        </p:attrNameLst>
                                      </p:cBhvr>
                                      <p:to>
                                        <p:strVal val="visible"/>
                                      </p:to>
                                    </p:set>
                                    <p:animEffect transition="in" filter="fade">
                                      <p:cBhvr>
                                        <p:cTn id="63" dur="1000"/>
                                        <p:tgtEl>
                                          <p:spTgt spid="7171">
                                            <p:txEl>
                                              <p:pRg st="8" end="8"/>
                                            </p:txEl>
                                          </p:spTgt>
                                        </p:tgtEl>
                                      </p:cBhvr>
                                    </p:animEffect>
                                    <p:anim calcmode="lin" valueType="num">
                                      <p:cBhvr>
                                        <p:cTn id="64"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171">
                                            <p:txEl>
                                              <p:pRg st="9" end="9"/>
                                            </p:txEl>
                                          </p:spTgt>
                                        </p:tgtEl>
                                        <p:attrNameLst>
                                          <p:attrName>style.visibility</p:attrName>
                                        </p:attrNameLst>
                                      </p:cBhvr>
                                      <p:to>
                                        <p:strVal val="visible"/>
                                      </p:to>
                                    </p:set>
                                    <p:animEffect transition="in" filter="fade">
                                      <p:cBhvr>
                                        <p:cTn id="70" dur="1000"/>
                                        <p:tgtEl>
                                          <p:spTgt spid="7171">
                                            <p:txEl>
                                              <p:pRg st="9" end="9"/>
                                            </p:txEl>
                                          </p:spTgt>
                                        </p:tgtEl>
                                      </p:cBhvr>
                                    </p:animEffect>
                                    <p:anim calcmode="lin" valueType="num">
                                      <p:cBhvr>
                                        <p:cTn id="71"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The essence of Christianity is coming to know God.</a:t>
            </a:r>
          </a:p>
        </p:txBody>
      </p:sp>
      <p:sp>
        <p:nvSpPr>
          <p:cNvPr id="7171" name="Rectangle 3"/>
          <p:cNvSpPr>
            <a:spLocks noGrp="1" noChangeArrowheads="1"/>
          </p:cNvSpPr>
          <p:nvPr>
            <p:ph type="body" idx="1"/>
          </p:nvPr>
        </p:nvSpPr>
        <p:spPr/>
        <p:txBody>
          <a:bodyPr/>
          <a:lstStyle/>
          <a:p>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31515459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nodePh="1">
                                  <p:stCondLst>
                                    <p:cond delay="0"/>
                                  </p:stCondLst>
                                  <p:endCondLst>
                                    <p:cond evt="begin" delay="0">
                                      <p:tn val="5"/>
                                    </p:cond>
                                  </p:end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6365</TotalTime>
  <Words>2254</Words>
  <Application>Microsoft Office PowerPoint</Application>
  <PresentationFormat>Widescreen</PresentationFormat>
  <Paragraphs>99</Paragraphs>
  <Slides>6</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Default Design</vt:lpstr>
      <vt:lpstr>Remember Me – Understanding the Significance of the Lord’s Supper  </vt:lpstr>
      <vt:lpstr>The Lord knows how to build a powerful faith in each of us</vt:lpstr>
      <vt:lpstr>How should I observe the Lord’s Supper?</vt:lpstr>
      <vt:lpstr>How proper worship changes each of us</vt:lpstr>
      <vt:lpstr>orship involves a close fellowship with God</vt:lpstr>
      <vt:lpstr>The essence of Christianity is coming to know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churches of Christ Exist? (Fellowship and Baptism)</dc:title>
  <dc:creator>Larry Rouse</dc:creator>
  <cp:lastModifiedBy>13347342133</cp:lastModifiedBy>
  <cp:revision>103</cp:revision>
  <dcterms:created xsi:type="dcterms:W3CDTF">2011-01-22T21:17:58Z</dcterms:created>
  <dcterms:modified xsi:type="dcterms:W3CDTF">2023-06-25T05:26:16Z</dcterms:modified>
</cp:coreProperties>
</file>